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9"/>
  </p:notesMasterIdLst>
  <p:sldIdLst>
    <p:sldId id="264" r:id="rId2"/>
    <p:sldId id="348" r:id="rId3"/>
    <p:sldId id="327" r:id="rId4"/>
    <p:sldId id="326" r:id="rId5"/>
    <p:sldId id="345" r:id="rId6"/>
    <p:sldId id="270" r:id="rId7"/>
    <p:sldId id="271" r:id="rId8"/>
    <p:sldId id="272" r:id="rId9"/>
    <p:sldId id="273" r:id="rId10"/>
    <p:sldId id="328" r:id="rId11"/>
    <p:sldId id="329" r:id="rId12"/>
    <p:sldId id="343" r:id="rId13"/>
    <p:sldId id="330" r:id="rId14"/>
    <p:sldId id="333" r:id="rId15"/>
    <p:sldId id="334" r:id="rId16"/>
    <p:sldId id="275" r:id="rId17"/>
    <p:sldId id="278" r:id="rId18"/>
    <p:sldId id="280" r:id="rId19"/>
    <p:sldId id="276" r:id="rId20"/>
    <p:sldId id="285" r:id="rId21"/>
    <p:sldId id="336" r:id="rId22"/>
    <p:sldId id="342" r:id="rId23"/>
    <p:sldId id="347" r:id="rId24"/>
    <p:sldId id="337" r:id="rId25"/>
    <p:sldId id="341" r:id="rId26"/>
    <p:sldId id="339" r:id="rId27"/>
    <p:sldId id="340" r:id="rId2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29E"/>
    <a:srgbClr val="7F9A48"/>
    <a:srgbClr val="E4ECD4"/>
    <a:srgbClr val="0E563B"/>
    <a:srgbClr val="D5E1BD"/>
    <a:srgbClr val="0C483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35" autoAdjust="0"/>
    <p:restoredTop sz="94660"/>
  </p:normalViewPr>
  <p:slideViewPr>
    <p:cSldViewPr snapToGrid="0">
      <p:cViewPr varScale="1">
        <p:scale>
          <a:sx n="127" d="100"/>
          <a:sy n="127" d="100"/>
        </p:scale>
        <p:origin x="1656" y="184"/>
      </p:cViewPr>
      <p:guideLst>
        <p:guide orient="horz" pos="2160"/>
        <p:guide pos="2880"/>
      </p:guideLst>
    </p:cSldViewPr>
  </p:slideViewPr>
  <p:notesTextViewPr>
    <p:cViewPr>
      <p:scale>
        <a:sx n="1" d="1"/>
        <a:sy n="1" d="1"/>
      </p:scale>
      <p:origin x="0" y="0"/>
    </p:cViewPr>
  </p:notesTextViewPr>
  <p:sorterViewPr>
    <p:cViewPr>
      <p:scale>
        <a:sx n="100" d="100"/>
        <a:sy n="100" d="100"/>
      </p:scale>
      <p:origin x="0" y="-6892"/>
    </p:cViewPr>
  </p:sorterViewPr>
  <p:notesViewPr>
    <p:cSldViewPr snapToGrid="0">
      <p:cViewPr varScale="1">
        <p:scale>
          <a:sx n="50" d="100"/>
          <a:sy n="50" d="100"/>
        </p:scale>
        <p:origin x="1855" y="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65658-9B18-49C3-BB72-1408CBE16739}" type="datetimeFigureOut">
              <a:rPr lang="id-ID" smtClean="0"/>
              <a:t>25/03/21</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D8382-4535-4402-BABF-B726EA7CE3AB}" type="slidenum">
              <a:rPr lang="id-ID" smtClean="0"/>
              <a:t>‹nr.›</a:t>
            </a:fld>
            <a:endParaRPr lang="id-ID"/>
          </a:p>
        </p:txBody>
      </p:sp>
    </p:spTree>
    <p:extLst>
      <p:ext uri="{BB962C8B-B14F-4D97-AF65-F5344CB8AC3E}">
        <p14:creationId xmlns:p14="http://schemas.microsoft.com/office/powerpoint/2010/main" val="3099096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5000">
              <a:srgbClr val="0E563B"/>
            </a:gs>
            <a:gs pos="75000">
              <a:srgbClr val="0C483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85232"/>
            <a:ext cx="7772400" cy="757130"/>
          </a:xfrm>
        </p:spPr>
        <p:txBody>
          <a:bodyPr anchor="b">
            <a:spAutoFit/>
          </a:bodyPr>
          <a:lstStyle>
            <a:lvl1pPr algn="ctr">
              <a:defRPr sz="4800">
                <a:solidFill>
                  <a:schemeClr val="bg1"/>
                </a:solidFill>
                <a:latin typeface="Myriad Pro" panose="020B0503030403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559855"/>
            <a:ext cx="6858000" cy="424732"/>
          </a:xfrm>
        </p:spPr>
        <p:txBody>
          <a:bodyPr>
            <a:spAutoFit/>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74A0B6-35B3-4909-AEF6-7D25A345AFCB}" type="datetime1">
              <a:rPr lang="id-ID" smtClean="0"/>
              <a:t>25/03/21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1154D4-5514-42E3-8C03-56C3992B9DB9}" type="slidenum">
              <a:rPr lang="id-ID" smtClean="0"/>
              <a:t>‹nr.›</a:t>
            </a:fld>
            <a:endParaRPr lang="id-ID"/>
          </a:p>
        </p:txBody>
      </p:sp>
      <p:pic>
        <p:nvPicPr>
          <p:cNvPr id="8" name="Picture 7" descr="mm_tran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537" y="527798"/>
            <a:ext cx="1854926" cy="1854922"/>
          </a:xfrm>
          <a:prstGeom prst="rect">
            <a:avLst/>
          </a:prstGeom>
        </p:spPr>
      </p:pic>
      <p:sp>
        <p:nvSpPr>
          <p:cNvPr id="10" name="TextBox 9"/>
          <p:cNvSpPr txBox="1"/>
          <p:nvPr userDrawn="1"/>
        </p:nvSpPr>
        <p:spPr>
          <a:xfrm>
            <a:off x="1973944" y="6305945"/>
            <a:ext cx="5196114" cy="400110"/>
          </a:xfrm>
          <a:prstGeom prst="rect">
            <a:avLst/>
          </a:prstGeom>
          <a:noFill/>
        </p:spPr>
        <p:txBody>
          <a:bodyPr wrap="square" rtlCol="0">
            <a:spAutoFit/>
          </a:bodyPr>
          <a:lstStyle/>
          <a:p>
            <a:pPr algn="ctr"/>
            <a:r>
              <a:rPr lang="id-ID" sz="1000" dirty="0">
                <a:solidFill>
                  <a:schemeClr val="bg1"/>
                </a:solidFill>
                <a:latin typeface="+mj-lt"/>
              </a:rPr>
              <a:t>Market &amp; Money Advisory / Gl. Kongevej 1 / DK-1610 Copenhagen V / Denmark</a:t>
            </a:r>
          </a:p>
          <a:p>
            <a:pPr algn="ctr"/>
            <a:r>
              <a:rPr lang="id-ID" sz="1000" dirty="0">
                <a:solidFill>
                  <a:schemeClr val="bg1"/>
                </a:solidFill>
                <a:latin typeface="+mj-lt"/>
              </a:rPr>
              <a:t>Mail:</a:t>
            </a:r>
            <a:r>
              <a:rPr lang="id-ID" sz="1000" baseline="0" dirty="0">
                <a:solidFill>
                  <a:schemeClr val="bg1"/>
                </a:solidFill>
                <a:latin typeface="+mj-lt"/>
              </a:rPr>
              <a:t> Ic@mamoadvisory / Mobile: + 45 53 50 25 06 / www.ma</a:t>
            </a:r>
            <a:r>
              <a:rPr lang="da-DK" sz="1000" baseline="0" dirty="0">
                <a:solidFill>
                  <a:schemeClr val="bg1"/>
                </a:solidFill>
                <a:latin typeface="+mj-lt"/>
              </a:rPr>
              <a:t>moadvisory</a:t>
            </a:r>
            <a:r>
              <a:rPr lang="id-ID" sz="1000" baseline="0" dirty="0">
                <a:solidFill>
                  <a:schemeClr val="bg1"/>
                </a:solidFill>
                <a:latin typeface="+mj-lt"/>
              </a:rPr>
              <a:t>.com</a:t>
            </a:r>
            <a:endParaRPr lang="id-ID" sz="1000" dirty="0">
              <a:solidFill>
                <a:schemeClr val="bg1"/>
              </a:solidFill>
              <a:latin typeface="+mj-lt"/>
            </a:endParaRPr>
          </a:p>
        </p:txBody>
      </p:sp>
    </p:spTree>
    <p:extLst>
      <p:ext uri="{BB962C8B-B14F-4D97-AF65-F5344CB8AC3E}">
        <p14:creationId xmlns:p14="http://schemas.microsoft.com/office/powerpoint/2010/main" val="338708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76ED0B-275A-497B-AB6C-18230029942B}" type="datetime1">
              <a:rPr lang="id-ID" smtClean="0"/>
              <a:t>25/03/21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1154D4-5514-42E3-8C03-56C3992B9DB9}" type="slidenum">
              <a:rPr lang="id-ID" smtClean="0"/>
              <a:t>‹nr.›</a:t>
            </a:fld>
            <a:endParaRPr lang="id-ID"/>
          </a:p>
        </p:txBody>
      </p:sp>
      <p:pic>
        <p:nvPicPr>
          <p:cNvPr id="7" name="Picture 6">
            <a:extLst>
              <a:ext uri="{FF2B5EF4-FFF2-40B4-BE49-F238E27FC236}">
                <a16:creationId xmlns:a16="http://schemas.microsoft.com/office/drawing/2014/main" id="{F075690E-E8C9-45C0-8ED7-BB221C1BBBE3}"/>
              </a:ext>
            </a:extLst>
          </p:cNvPr>
          <p:cNvPicPr>
            <a:picLocks noChangeAspect="1"/>
          </p:cNvPicPr>
          <p:nvPr userDrawn="1"/>
        </p:nvPicPr>
        <p:blipFill rotWithShape="1">
          <a:blip r:embed="rId2"/>
          <a:srcRect r="86908"/>
          <a:stretch/>
        </p:blipFill>
        <p:spPr>
          <a:xfrm>
            <a:off x="8181495" y="168313"/>
            <a:ext cx="667710" cy="708346"/>
          </a:xfrm>
          <a:prstGeom prst="rect">
            <a:avLst/>
          </a:prstGeom>
        </p:spPr>
      </p:pic>
      <p:sp>
        <p:nvSpPr>
          <p:cNvPr id="8" name="TextBox 7">
            <a:extLst>
              <a:ext uri="{FF2B5EF4-FFF2-40B4-BE49-F238E27FC236}">
                <a16:creationId xmlns:a16="http://schemas.microsoft.com/office/drawing/2014/main" id="{A194C0AE-2A07-422C-8A4F-823B2B061AE8}"/>
              </a:ext>
            </a:extLst>
          </p:cNvPr>
          <p:cNvSpPr txBox="1"/>
          <p:nvPr userDrawn="1"/>
        </p:nvSpPr>
        <p:spPr>
          <a:xfrm>
            <a:off x="1973944" y="6356351"/>
            <a:ext cx="5196114" cy="400110"/>
          </a:xfrm>
          <a:prstGeom prst="rect">
            <a:avLst/>
          </a:prstGeom>
          <a:noFill/>
        </p:spPr>
        <p:txBody>
          <a:bodyPr wrap="square" rtlCol="0">
            <a:spAutoFit/>
          </a:bodyPr>
          <a:lstStyle/>
          <a:p>
            <a:pPr algn="ctr"/>
            <a:r>
              <a:rPr lang="id-ID" sz="1000" dirty="0">
                <a:solidFill>
                  <a:schemeClr val="bg1">
                    <a:lumMod val="50000"/>
                  </a:schemeClr>
                </a:solidFill>
                <a:latin typeface="+mj-lt"/>
              </a:rPr>
              <a:t>Market &amp; Money Advisory / Gl. Kongevej 1 / DK-1610 Copenhagen V / Denmark</a:t>
            </a:r>
          </a:p>
          <a:p>
            <a:pPr algn="ctr"/>
            <a:r>
              <a:rPr lang="id-ID" sz="1000" dirty="0">
                <a:solidFill>
                  <a:schemeClr val="bg1">
                    <a:lumMod val="50000"/>
                  </a:schemeClr>
                </a:solidFill>
                <a:latin typeface="+mj-lt"/>
              </a:rPr>
              <a:t>Mail:</a:t>
            </a:r>
            <a:r>
              <a:rPr lang="id-ID" sz="1000" baseline="0" dirty="0">
                <a:solidFill>
                  <a:schemeClr val="bg1">
                    <a:lumMod val="50000"/>
                  </a:schemeClr>
                </a:solidFill>
                <a:latin typeface="+mj-lt"/>
              </a:rPr>
              <a:t> Ic@mamoadvisory / Mobile: + 45 53 50 25 06 / www.ma</a:t>
            </a:r>
            <a:r>
              <a:rPr lang="da-DK" sz="1000" baseline="0" dirty="0">
                <a:solidFill>
                  <a:schemeClr val="bg1">
                    <a:lumMod val="50000"/>
                  </a:schemeClr>
                </a:solidFill>
                <a:latin typeface="+mj-lt"/>
              </a:rPr>
              <a:t>moadvisory</a:t>
            </a:r>
            <a:r>
              <a:rPr lang="id-ID" sz="1000" baseline="0" dirty="0">
                <a:solidFill>
                  <a:schemeClr val="bg1">
                    <a:lumMod val="50000"/>
                  </a:schemeClr>
                </a:solidFill>
                <a:latin typeface="+mj-lt"/>
              </a:rPr>
              <a:t>.com</a:t>
            </a:r>
            <a:endParaRPr lang="id-ID" sz="1000" dirty="0">
              <a:solidFill>
                <a:schemeClr val="bg1">
                  <a:lumMod val="50000"/>
                </a:schemeClr>
              </a:solidFill>
              <a:latin typeface="+mj-lt"/>
            </a:endParaRPr>
          </a:p>
        </p:txBody>
      </p:sp>
      <p:sp>
        <p:nvSpPr>
          <p:cNvPr id="9" name="Rectangle 8">
            <a:extLst>
              <a:ext uri="{FF2B5EF4-FFF2-40B4-BE49-F238E27FC236}">
                <a16:creationId xmlns:a16="http://schemas.microsoft.com/office/drawing/2014/main" id="{D6BBA145-9988-4F5C-82F8-0E9D88BD6011}"/>
              </a:ext>
            </a:extLst>
          </p:cNvPr>
          <p:cNvSpPr/>
          <p:nvPr userDrawn="1"/>
        </p:nvSpPr>
        <p:spPr>
          <a:xfrm>
            <a:off x="0" y="0"/>
            <a:ext cx="9144000" cy="45719"/>
          </a:xfrm>
          <a:prstGeom prst="rect">
            <a:avLst/>
          </a:prstGeom>
          <a:solidFill>
            <a:srgbClr val="0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5">
            <a:extLst>
              <a:ext uri="{FF2B5EF4-FFF2-40B4-BE49-F238E27FC236}">
                <a16:creationId xmlns:a16="http://schemas.microsoft.com/office/drawing/2014/main" id="{16F2AD5C-1D5A-4CF2-B0BE-5E0B50F9A307}"/>
              </a:ext>
            </a:extLst>
          </p:cNvPr>
          <p:cNvSpPr txBox="1">
            <a:spLocks/>
          </p:cNvSpPr>
          <p:nvPr userDrawn="1"/>
        </p:nvSpPr>
        <p:spPr>
          <a:xfrm>
            <a:off x="8574886" y="6619080"/>
            <a:ext cx="274320" cy="238920"/>
          </a:xfrm>
          <a:prstGeom prst="rect">
            <a:avLst/>
          </a:prstGeom>
        </p:spPr>
        <p:txBody>
          <a:bodyPr vert="horz" lIns="36000" tIns="45720" rIns="36000" bIns="45720" rtlCol="0" anchor="ctr"/>
          <a:lstStyle>
            <a:defPPr>
              <a:defRPr lang="id-ID"/>
            </a:defPPr>
            <a:lvl1pPr marL="0" algn="ctr" defTabSz="914400" rtl="0" eaLnBrk="1" latinLnBrk="0" hangingPunct="1">
              <a:defRPr sz="10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154D4-5514-42E3-8C03-56C3992B9DB9}" type="slidenum">
              <a:rPr lang="id-ID" smtClean="0"/>
              <a:pPr/>
              <a:t>‹nr.›</a:t>
            </a:fld>
            <a:endParaRPr lang="id-ID" dirty="0"/>
          </a:p>
        </p:txBody>
      </p:sp>
    </p:spTree>
    <p:extLst>
      <p:ext uri="{BB962C8B-B14F-4D97-AF65-F5344CB8AC3E}">
        <p14:creationId xmlns:p14="http://schemas.microsoft.com/office/powerpoint/2010/main" val="29503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7C97D-6BC3-4F61-9886-8B143D2DB911}" type="datetime1">
              <a:rPr lang="id-ID" smtClean="0"/>
              <a:t>25/03/21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1154D4-5514-42E3-8C03-56C3992B9DB9}" type="slidenum">
              <a:rPr lang="id-ID" smtClean="0"/>
              <a:t>‹nr.›</a:t>
            </a:fld>
            <a:endParaRPr lang="id-ID"/>
          </a:p>
        </p:txBody>
      </p:sp>
      <p:pic>
        <p:nvPicPr>
          <p:cNvPr id="7" name="Picture 6">
            <a:extLst>
              <a:ext uri="{FF2B5EF4-FFF2-40B4-BE49-F238E27FC236}">
                <a16:creationId xmlns:a16="http://schemas.microsoft.com/office/drawing/2014/main" id="{09952174-E6D8-4D5A-851B-37CD4F177C30}"/>
              </a:ext>
            </a:extLst>
          </p:cNvPr>
          <p:cNvPicPr>
            <a:picLocks noChangeAspect="1"/>
          </p:cNvPicPr>
          <p:nvPr userDrawn="1"/>
        </p:nvPicPr>
        <p:blipFill rotWithShape="1">
          <a:blip r:embed="rId2"/>
          <a:srcRect r="86908"/>
          <a:stretch/>
        </p:blipFill>
        <p:spPr>
          <a:xfrm>
            <a:off x="8181495" y="168313"/>
            <a:ext cx="667710" cy="708346"/>
          </a:xfrm>
          <a:prstGeom prst="rect">
            <a:avLst/>
          </a:prstGeom>
        </p:spPr>
      </p:pic>
      <p:sp>
        <p:nvSpPr>
          <p:cNvPr id="8" name="TextBox 7">
            <a:extLst>
              <a:ext uri="{FF2B5EF4-FFF2-40B4-BE49-F238E27FC236}">
                <a16:creationId xmlns:a16="http://schemas.microsoft.com/office/drawing/2014/main" id="{165C3618-46FB-460C-8634-FC2F42BBA7E3}"/>
              </a:ext>
            </a:extLst>
          </p:cNvPr>
          <p:cNvSpPr txBox="1"/>
          <p:nvPr userDrawn="1"/>
        </p:nvSpPr>
        <p:spPr>
          <a:xfrm>
            <a:off x="1973944" y="6356351"/>
            <a:ext cx="5196114" cy="400110"/>
          </a:xfrm>
          <a:prstGeom prst="rect">
            <a:avLst/>
          </a:prstGeom>
          <a:noFill/>
        </p:spPr>
        <p:txBody>
          <a:bodyPr wrap="square" rtlCol="0">
            <a:spAutoFit/>
          </a:bodyPr>
          <a:lstStyle/>
          <a:p>
            <a:pPr algn="ctr"/>
            <a:r>
              <a:rPr lang="id-ID" sz="1000" dirty="0">
                <a:solidFill>
                  <a:schemeClr val="bg1">
                    <a:lumMod val="50000"/>
                  </a:schemeClr>
                </a:solidFill>
                <a:latin typeface="+mj-lt"/>
              </a:rPr>
              <a:t>Market &amp; Money Advisory / Gl. Kongevej 1 / DK-1610 Copenhagen V / Denmark</a:t>
            </a:r>
          </a:p>
          <a:p>
            <a:pPr algn="ctr"/>
            <a:r>
              <a:rPr lang="id-ID" sz="1000" dirty="0">
                <a:solidFill>
                  <a:schemeClr val="bg1">
                    <a:lumMod val="50000"/>
                  </a:schemeClr>
                </a:solidFill>
                <a:latin typeface="+mj-lt"/>
              </a:rPr>
              <a:t>Mail:</a:t>
            </a:r>
            <a:r>
              <a:rPr lang="id-ID" sz="1000" baseline="0" dirty="0">
                <a:solidFill>
                  <a:schemeClr val="bg1">
                    <a:lumMod val="50000"/>
                  </a:schemeClr>
                </a:solidFill>
                <a:latin typeface="+mj-lt"/>
              </a:rPr>
              <a:t> Ic@mamoadvisory / Mobile: + 45 53 50 25 06 / www.ma</a:t>
            </a:r>
            <a:r>
              <a:rPr lang="da-DK" sz="1000" baseline="0" dirty="0">
                <a:solidFill>
                  <a:schemeClr val="bg1">
                    <a:lumMod val="50000"/>
                  </a:schemeClr>
                </a:solidFill>
                <a:latin typeface="+mj-lt"/>
              </a:rPr>
              <a:t>moadvisory</a:t>
            </a:r>
            <a:r>
              <a:rPr lang="id-ID" sz="1000" baseline="0" dirty="0">
                <a:solidFill>
                  <a:schemeClr val="bg1">
                    <a:lumMod val="50000"/>
                  </a:schemeClr>
                </a:solidFill>
                <a:latin typeface="+mj-lt"/>
              </a:rPr>
              <a:t>.com</a:t>
            </a:r>
            <a:endParaRPr lang="id-ID" sz="1000" dirty="0">
              <a:solidFill>
                <a:schemeClr val="bg1">
                  <a:lumMod val="50000"/>
                </a:schemeClr>
              </a:solidFill>
              <a:latin typeface="+mj-lt"/>
            </a:endParaRPr>
          </a:p>
        </p:txBody>
      </p:sp>
      <p:sp>
        <p:nvSpPr>
          <p:cNvPr id="9" name="Rectangle 8">
            <a:extLst>
              <a:ext uri="{FF2B5EF4-FFF2-40B4-BE49-F238E27FC236}">
                <a16:creationId xmlns:a16="http://schemas.microsoft.com/office/drawing/2014/main" id="{BE072358-A696-49E9-A662-2E9955C87843}"/>
              </a:ext>
            </a:extLst>
          </p:cNvPr>
          <p:cNvSpPr/>
          <p:nvPr userDrawn="1"/>
        </p:nvSpPr>
        <p:spPr>
          <a:xfrm>
            <a:off x="0" y="0"/>
            <a:ext cx="9144000" cy="45719"/>
          </a:xfrm>
          <a:prstGeom prst="rect">
            <a:avLst/>
          </a:prstGeom>
          <a:solidFill>
            <a:srgbClr val="0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5">
            <a:extLst>
              <a:ext uri="{FF2B5EF4-FFF2-40B4-BE49-F238E27FC236}">
                <a16:creationId xmlns:a16="http://schemas.microsoft.com/office/drawing/2014/main" id="{89ECCC37-26F9-43CB-9D05-27699AEA2607}"/>
              </a:ext>
            </a:extLst>
          </p:cNvPr>
          <p:cNvSpPr txBox="1">
            <a:spLocks/>
          </p:cNvSpPr>
          <p:nvPr userDrawn="1"/>
        </p:nvSpPr>
        <p:spPr>
          <a:xfrm>
            <a:off x="8574886" y="6619080"/>
            <a:ext cx="274320" cy="238920"/>
          </a:xfrm>
          <a:prstGeom prst="rect">
            <a:avLst/>
          </a:prstGeom>
        </p:spPr>
        <p:txBody>
          <a:bodyPr vert="horz" lIns="36000" tIns="45720" rIns="36000" bIns="45720" rtlCol="0" anchor="ctr"/>
          <a:lstStyle>
            <a:defPPr>
              <a:defRPr lang="id-ID"/>
            </a:defPPr>
            <a:lvl1pPr marL="0" algn="ctr" defTabSz="914400" rtl="0" eaLnBrk="1" latinLnBrk="0" hangingPunct="1">
              <a:defRPr sz="10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154D4-5514-42E3-8C03-56C3992B9DB9}" type="slidenum">
              <a:rPr lang="id-ID" smtClean="0"/>
              <a:pPr/>
              <a:t>‹nr.›</a:t>
            </a:fld>
            <a:endParaRPr lang="id-ID" dirty="0"/>
          </a:p>
        </p:txBody>
      </p:sp>
    </p:spTree>
    <p:extLst>
      <p:ext uri="{BB962C8B-B14F-4D97-AF65-F5344CB8AC3E}">
        <p14:creationId xmlns:p14="http://schemas.microsoft.com/office/powerpoint/2010/main" val="327183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8255E-7E2D-4520-9F4C-04AB361DE149}" type="datetimeFigureOut">
              <a:rPr lang="en-US" smtClean="0"/>
              <a:pPr/>
              <a:t>3/25/21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81FF4-72A8-45CE-85C3-CD9BE74C3E18}" type="slidenum">
              <a:rPr lang="en-US" smtClean="0"/>
              <a:pPr/>
              <a:t>‹nr.›</a:t>
            </a:fld>
            <a:endParaRPr lang="en-US"/>
          </a:p>
        </p:txBody>
      </p:sp>
      <p:pic>
        <p:nvPicPr>
          <p:cNvPr id="7" name="Picture 6">
            <a:extLst>
              <a:ext uri="{FF2B5EF4-FFF2-40B4-BE49-F238E27FC236}">
                <a16:creationId xmlns:a16="http://schemas.microsoft.com/office/drawing/2014/main" id="{DECACCED-416F-450D-8A2C-AEFDEE09A099}"/>
              </a:ext>
            </a:extLst>
          </p:cNvPr>
          <p:cNvPicPr>
            <a:picLocks noChangeAspect="1"/>
          </p:cNvPicPr>
          <p:nvPr userDrawn="1"/>
        </p:nvPicPr>
        <p:blipFill rotWithShape="1">
          <a:blip r:embed="rId2"/>
          <a:srcRect r="86908"/>
          <a:stretch/>
        </p:blipFill>
        <p:spPr>
          <a:xfrm>
            <a:off x="8181495" y="168313"/>
            <a:ext cx="667710" cy="708346"/>
          </a:xfrm>
          <a:prstGeom prst="rect">
            <a:avLst/>
          </a:prstGeom>
        </p:spPr>
      </p:pic>
      <p:sp>
        <p:nvSpPr>
          <p:cNvPr id="8" name="TextBox 7">
            <a:extLst>
              <a:ext uri="{FF2B5EF4-FFF2-40B4-BE49-F238E27FC236}">
                <a16:creationId xmlns:a16="http://schemas.microsoft.com/office/drawing/2014/main" id="{D120096B-5718-49BD-A67B-A26E988E98C6}"/>
              </a:ext>
            </a:extLst>
          </p:cNvPr>
          <p:cNvSpPr txBox="1"/>
          <p:nvPr userDrawn="1"/>
        </p:nvSpPr>
        <p:spPr>
          <a:xfrm>
            <a:off x="1973944" y="6356351"/>
            <a:ext cx="5196114" cy="400110"/>
          </a:xfrm>
          <a:prstGeom prst="rect">
            <a:avLst/>
          </a:prstGeom>
          <a:noFill/>
        </p:spPr>
        <p:txBody>
          <a:bodyPr wrap="square" rtlCol="0">
            <a:spAutoFit/>
          </a:bodyPr>
          <a:lstStyle/>
          <a:p>
            <a:pPr algn="ctr"/>
            <a:r>
              <a:rPr lang="id-ID" sz="1000" dirty="0">
                <a:solidFill>
                  <a:schemeClr val="bg1">
                    <a:lumMod val="50000"/>
                  </a:schemeClr>
                </a:solidFill>
                <a:latin typeface="+mj-lt"/>
              </a:rPr>
              <a:t>Market &amp; Money Advisory / Gl. Kongevej 1 / DK-1610 Copenhagen V / Denmark</a:t>
            </a:r>
          </a:p>
          <a:p>
            <a:pPr algn="ctr"/>
            <a:r>
              <a:rPr lang="id-ID" sz="1000" dirty="0">
                <a:solidFill>
                  <a:schemeClr val="bg1">
                    <a:lumMod val="50000"/>
                  </a:schemeClr>
                </a:solidFill>
                <a:latin typeface="+mj-lt"/>
              </a:rPr>
              <a:t>Mail:</a:t>
            </a:r>
            <a:r>
              <a:rPr lang="id-ID" sz="1000" baseline="0" dirty="0">
                <a:solidFill>
                  <a:schemeClr val="bg1">
                    <a:lumMod val="50000"/>
                  </a:schemeClr>
                </a:solidFill>
                <a:latin typeface="+mj-lt"/>
              </a:rPr>
              <a:t> Ic@mamoadvisory / Mobile: + 45 53 50 25 06 / www.ma</a:t>
            </a:r>
            <a:r>
              <a:rPr lang="da-DK" sz="1000" baseline="0" dirty="0">
                <a:solidFill>
                  <a:schemeClr val="bg1">
                    <a:lumMod val="50000"/>
                  </a:schemeClr>
                </a:solidFill>
                <a:latin typeface="+mj-lt"/>
              </a:rPr>
              <a:t>moadvisory</a:t>
            </a:r>
            <a:r>
              <a:rPr lang="id-ID" sz="1000" baseline="0" dirty="0">
                <a:solidFill>
                  <a:schemeClr val="bg1">
                    <a:lumMod val="50000"/>
                  </a:schemeClr>
                </a:solidFill>
                <a:latin typeface="+mj-lt"/>
              </a:rPr>
              <a:t>.com</a:t>
            </a:r>
            <a:endParaRPr lang="id-ID" sz="1000" dirty="0">
              <a:solidFill>
                <a:schemeClr val="bg1">
                  <a:lumMod val="50000"/>
                </a:schemeClr>
              </a:solidFill>
              <a:latin typeface="+mj-lt"/>
            </a:endParaRPr>
          </a:p>
        </p:txBody>
      </p:sp>
      <p:sp>
        <p:nvSpPr>
          <p:cNvPr id="9" name="Rectangle 8">
            <a:extLst>
              <a:ext uri="{FF2B5EF4-FFF2-40B4-BE49-F238E27FC236}">
                <a16:creationId xmlns:a16="http://schemas.microsoft.com/office/drawing/2014/main" id="{C018B590-40FD-4B5C-B0A6-990CC789E840}"/>
              </a:ext>
            </a:extLst>
          </p:cNvPr>
          <p:cNvSpPr/>
          <p:nvPr userDrawn="1"/>
        </p:nvSpPr>
        <p:spPr>
          <a:xfrm>
            <a:off x="0" y="0"/>
            <a:ext cx="9144000" cy="45719"/>
          </a:xfrm>
          <a:prstGeom prst="rect">
            <a:avLst/>
          </a:prstGeom>
          <a:solidFill>
            <a:srgbClr val="0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5">
            <a:extLst>
              <a:ext uri="{FF2B5EF4-FFF2-40B4-BE49-F238E27FC236}">
                <a16:creationId xmlns:a16="http://schemas.microsoft.com/office/drawing/2014/main" id="{6E8514F1-7884-4B8D-AA2A-3AE696895533}"/>
              </a:ext>
            </a:extLst>
          </p:cNvPr>
          <p:cNvSpPr txBox="1">
            <a:spLocks/>
          </p:cNvSpPr>
          <p:nvPr userDrawn="1"/>
        </p:nvSpPr>
        <p:spPr>
          <a:xfrm>
            <a:off x="8574886" y="6619080"/>
            <a:ext cx="274320" cy="238920"/>
          </a:xfrm>
          <a:prstGeom prst="rect">
            <a:avLst/>
          </a:prstGeom>
        </p:spPr>
        <p:txBody>
          <a:bodyPr vert="horz" lIns="36000" tIns="45720" rIns="36000" bIns="45720" rtlCol="0" anchor="ctr"/>
          <a:lstStyle>
            <a:defPPr>
              <a:defRPr lang="id-ID"/>
            </a:defPPr>
            <a:lvl1pPr marL="0" algn="ctr" defTabSz="914400" rtl="0" eaLnBrk="1" latinLnBrk="0" hangingPunct="1">
              <a:defRPr sz="10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154D4-5514-42E3-8C03-56C3992B9DB9}" type="slidenum">
              <a:rPr lang="id-ID" smtClean="0"/>
              <a:pPr/>
              <a:t>‹nr.›</a:t>
            </a:fld>
            <a:endParaRPr lang="id-ID" dirty="0"/>
          </a:p>
        </p:txBody>
      </p:sp>
    </p:spTree>
    <p:extLst>
      <p:ext uri="{BB962C8B-B14F-4D97-AF65-F5344CB8AC3E}">
        <p14:creationId xmlns:p14="http://schemas.microsoft.com/office/powerpoint/2010/main" val="252629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8824" y="254721"/>
            <a:ext cx="7802672" cy="535531"/>
          </a:xfrm>
        </p:spPr>
        <p:txBody>
          <a:bodyPr anchor="t">
            <a:spAutoFit/>
          </a:bodyPr>
          <a:lstStyle>
            <a:lvl1pPr>
              <a:defRPr sz="3200">
                <a:solidFill>
                  <a:schemeClr val="tx1">
                    <a:lumMod val="75000"/>
                    <a:lumOff val="25000"/>
                  </a:schemeClr>
                </a:solidFill>
                <a:latin typeface="Myriad Pro" panose="020B0503030403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7358F43C-AA38-42A9-8048-45CC39D47339}" type="datetime1">
              <a:rPr lang="id-ID" smtClean="0"/>
              <a:t>25/03/21</a:t>
            </a:fld>
            <a:endParaRPr lang="id-ID"/>
          </a:p>
        </p:txBody>
      </p:sp>
      <p:sp>
        <p:nvSpPr>
          <p:cNvPr id="5" name="Footer Placeholder 4"/>
          <p:cNvSpPr>
            <a:spLocks noGrp="1"/>
          </p:cNvSpPr>
          <p:nvPr>
            <p:ph type="ftr" sz="quarter" idx="11"/>
          </p:nvPr>
        </p:nvSpPr>
        <p:spPr/>
        <p:txBody>
          <a:bodyPr/>
          <a:lstStyle/>
          <a:p>
            <a:endParaRPr lang="id-ID"/>
          </a:p>
        </p:txBody>
      </p:sp>
      <p:pic>
        <p:nvPicPr>
          <p:cNvPr id="7" name="Picture 6"/>
          <p:cNvPicPr>
            <a:picLocks noChangeAspect="1"/>
          </p:cNvPicPr>
          <p:nvPr userDrawn="1"/>
        </p:nvPicPr>
        <p:blipFill rotWithShape="1">
          <a:blip r:embed="rId2"/>
          <a:srcRect r="86908"/>
          <a:stretch/>
        </p:blipFill>
        <p:spPr>
          <a:xfrm>
            <a:off x="8181495" y="168313"/>
            <a:ext cx="667710" cy="708346"/>
          </a:xfrm>
          <a:prstGeom prst="rect">
            <a:avLst/>
          </a:prstGeom>
        </p:spPr>
      </p:pic>
      <p:sp>
        <p:nvSpPr>
          <p:cNvPr id="8" name="TextBox 7"/>
          <p:cNvSpPr txBox="1"/>
          <p:nvPr userDrawn="1"/>
        </p:nvSpPr>
        <p:spPr>
          <a:xfrm>
            <a:off x="1973944" y="6356351"/>
            <a:ext cx="5196114" cy="400110"/>
          </a:xfrm>
          <a:prstGeom prst="rect">
            <a:avLst/>
          </a:prstGeom>
          <a:noFill/>
        </p:spPr>
        <p:txBody>
          <a:bodyPr wrap="square" rtlCol="0">
            <a:spAutoFit/>
          </a:bodyPr>
          <a:lstStyle/>
          <a:p>
            <a:pPr algn="ctr"/>
            <a:r>
              <a:rPr lang="id-ID" sz="1000" dirty="0">
                <a:solidFill>
                  <a:schemeClr val="bg1">
                    <a:lumMod val="50000"/>
                  </a:schemeClr>
                </a:solidFill>
                <a:latin typeface="+mj-lt"/>
              </a:rPr>
              <a:t>Market &amp; Money Advisory / Gl. Kongevej 1 / DK-1610 Copenhagen V / Denmark</a:t>
            </a:r>
          </a:p>
          <a:p>
            <a:pPr algn="ctr"/>
            <a:r>
              <a:rPr lang="id-ID" sz="1000" dirty="0">
                <a:solidFill>
                  <a:schemeClr val="bg1">
                    <a:lumMod val="50000"/>
                  </a:schemeClr>
                </a:solidFill>
                <a:latin typeface="+mj-lt"/>
              </a:rPr>
              <a:t>Mail:</a:t>
            </a:r>
            <a:r>
              <a:rPr lang="id-ID" sz="1000" baseline="0" dirty="0">
                <a:solidFill>
                  <a:schemeClr val="bg1">
                    <a:lumMod val="50000"/>
                  </a:schemeClr>
                </a:solidFill>
                <a:latin typeface="+mj-lt"/>
              </a:rPr>
              <a:t> Ic@mamoadvisory / Mobile: + 45 53 50 25 06 / www.ma</a:t>
            </a:r>
            <a:r>
              <a:rPr lang="da-DK" sz="1000" baseline="0" dirty="0">
                <a:solidFill>
                  <a:schemeClr val="bg1">
                    <a:lumMod val="50000"/>
                  </a:schemeClr>
                </a:solidFill>
                <a:latin typeface="+mj-lt"/>
              </a:rPr>
              <a:t>moadvisory</a:t>
            </a:r>
            <a:r>
              <a:rPr lang="id-ID" sz="1000" baseline="0" dirty="0">
                <a:solidFill>
                  <a:schemeClr val="bg1">
                    <a:lumMod val="50000"/>
                  </a:schemeClr>
                </a:solidFill>
                <a:latin typeface="+mj-lt"/>
              </a:rPr>
              <a:t>.com</a:t>
            </a:r>
            <a:endParaRPr lang="id-ID" sz="1000" dirty="0">
              <a:solidFill>
                <a:schemeClr val="bg1">
                  <a:lumMod val="50000"/>
                </a:schemeClr>
              </a:solidFill>
              <a:latin typeface="+mj-lt"/>
            </a:endParaRPr>
          </a:p>
        </p:txBody>
      </p:sp>
      <p:sp>
        <p:nvSpPr>
          <p:cNvPr id="10" name="Rectangle 9"/>
          <p:cNvSpPr/>
          <p:nvPr userDrawn="1"/>
        </p:nvSpPr>
        <p:spPr>
          <a:xfrm>
            <a:off x="0" y="0"/>
            <a:ext cx="9144000" cy="45719"/>
          </a:xfrm>
          <a:prstGeom prst="rect">
            <a:avLst/>
          </a:prstGeom>
          <a:solidFill>
            <a:srgbClr val="0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userDrawn="1"/>
        </p:nvSpPr>
        <p:spPr>
          <a:xfrm>
            <a:off x="0" y="6812281"/>
            <a:ext cx="9144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 Same Side Corner Rectangle 10"/>
          <p:cNvSpPr/>
          <p:nvPr userDrawn="1"/>
        </p:nvSpPr>
        <p:spPr>
          <a:xfrm>
            <a:off x="8574885" y="6613418"/>
            <a:ext cx="274320" cy="244581"/>
          </a:xfrm>
          <a:prstGeom prst="round2SameRect">
            <a:avLst/>
          </a:prstGeom>
          <a:solidFill>
            <a:srgbClr val="0C4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Slide Number Placeholder 5"/>
          <p:cNvSpPr>
            <a:spLocks noGrp="1"/>
          </p:cNvSpPr>
          <p:nvPr>
            <p:ph type="sldNum" sz="quarter" idx="12"/>
          </p:nvPr>
        </p:nvSpPr>
        <p:spPr>
          <a:xfrm>
            <a:off x="8574886" y="6619080"/>
            <a:ext cx="274320" cy="238920"/>
          </a:xfrm>
        </p:spPr>
        <p:txBody>
          <a:bodyPr lIns="36000" rIns="36000"/>
          <a:lstStyle>
            <a:lvl1pPr algn="ctr">
              <a:defRPr sz="1000">
                <a:solidFill>
                  <a:schemeClr val="bg1"/>
                </a:solidFill>
                <a:latin typeface="Myriad Pro" panose="020B0503030403020204" pitchFamily="34" charset="0"/>
              </a:defRPr>
            </a:lvl1pPr>
          </a:lstStyle>
          <a:p>
            <a:fld id="{201154D4-5514-42E3-8C03-56C3992B9DB9}" type="slidenum">
              <a:rPr lang="id-ID" smtClean="0"/>
              <a:pPr/>
              <a:t>‹nr.›</a:t>
            </a:fld>
            <a:endParaRPr lang="id-ID" dirty="0"/>
          </a:p>
        </p:txBody>
      </p:sp>
    </p:spTree>
    <p:extLst>
      <p:ext uri="{BB962C8B-B14F-4D97-AF65-F5344CB8AC3E}">
        <p14:creationId xmlns:p14="http://schemas.microsoft.com/office/powerpoint/2010/main" val="255068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EB15CA-F89C-432D-B269-AA6F49CE9F7D}" type="datetime1">
              <a:rPr lang="id-ID" smtClean="0"/>
              <a:t>25/03/21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1154D4-5514-42E3-8C03-56C3992B9DB9}" type="slidenum">
              <a:rPr lang="id-ID" smtClean="0"/>
              <a:t>‹nr.›</a:t>
            </a:fld>
            <a:endParaRPr lang="id-ID"/>
          </a:p>
        </p:txBody>
      </p:sp>
      <p:pic>
        <p:nvPicPr>
          <p:cNvPr id="7" name="Picture 6">
            <a:extLst>
              <a:ext uri="{FF2B5EF4-FFF2-40B4-BE49-F238E27FC236}">
                <a16:creationId xmlns:a16="http://schemas.microsoft.com/office/drawing/2014/main" id="{3B2A694A-C5C4-49B6-B017-28BE4D292D9D}"/>
              </a:ext>
            </a:extLst>
          </p:cNvPr>
          <p:cNvPicPr>
            <a:picLocks noChangeAspect="1"/>
          </p:cNvPicPr>
          <p:nvPr userDrawn="1"/>
        </p:nvPicPr>
        <p:blipFill rotWithShape="1">
          <a:blip r:embed="rId2"/>
          <a:srcRect r="86908"/>
          <a:stretch/>
        </p:blipFill>
        <p:spPr>
          <a:xfrm>
            <a:off x="8181495" y="168313"/>
            <a:ext cx="667710" cy="708346"/>
          </a:xfrm>
          <a:prstGeom prst="rect">
            <a:avLst/>
          </a:prstGeom>
        </p:spPr>
      </p:pic>
      <p:sp>
        <p:nvSpPr>
          <p:cNvPr id="8" name="TextBox 7">
            <a:extLst>
              <a:ext uri="{FF2B5EF4-FFF2-40B4-BE49-F238E27FC236}">
                <a16:creationId xmlns:a16="http://schemas.microsoft.com/office/drawing/2014/main" id="{A6670C4B-7164-4FE1-B0C3-77E61D7565E7}"/>
              </a:ext>
            </a:extLst>
          </p:cNvPr>
          <p:cNvSpPr txBox="1"/>
          <p:nvPr userDrawn="1"/>
        </p:nvSpPr>
        <p:spPr>
          <a:xfrm>
            <a:off x="1973944" y="6356351"/>
            <a:ext cx="5196114" cy="400110"/>
          </a:xfrm>
          <a:prstGeom prst="rect">
            <a:avLst/>
          </a:prstGeom>
          <a:noFill/>
        </p:spPr>
        <p:txBody>
          <a:bodyPr wrap="square" rtlCol="0">
            <a:spAutoFit/>
          </a:bodyPr>
          <a:lstStyle/>
          <a:p>
            <a:pPr algn="ctr"/>
            <a:r>
              <a:rPr lang="id-ID" sz="1000" dirty="0">
                <a:solidFill>
                  <a:schemeClr val="bg1">
                    <a:lumMod val="50000"/>
                  </a:schemeClr>
                </a:solidFill>
                <a:latin typeface="+mj-lt"/>
              </a:rPr>
              <a:t>Market &amp; Money Advisory / Gl. Kongevej 1 / DK-1610 Copenhagen V / Denmark</a:t>
            </a:r>
          </a:p>
          <a:p>
            <a:pPr algn="ctr"/>
            <a:r>
              <a:rPr lang="id-ID" sz="1000" dirty="0">
                <a:solidFill>
                  <a:schemeClr val="bg1">
                    <a:lumMod val="50000"/>
                  </a:schemeClr>
                </a:solidFill>
                <a:latin typeface="+mj-lt"/>
              </a:rPr>
              <a:t>Mail:</a:t>
            </a:r>
            <a:r>
              <a:rPr lang="id-ID" sz="1000" baseline="0" dirty="0">
                <a:solidFill>
                  <a:schemeClr val="bg1">
                    <a:lumMod val="50000"/>
                  </a:schemeClr>
                </a:solidFill>
                <a:latin typeface="+mj-lt"/>
              </a:rPr>
              <a:t> Ic@mamoadvisory / Mobile: + 45 53 50 25 06 / www.ma</a:t>
            </a:r>
            <a:r>
              <a:rPr lang="da-DK" sz="1000" baseline="0" dirty="0">
                <a:solidFill>
                  <a:schemeClr val="bg1">
                    <a:lumMod val="50000"/>
                  </a:schemeClr>
                </a:solidFill>
                <a:latin typeface="+mj-lt"/>
              </a:rPr>
              <a:t>moadvisory</a:t>
            </a:r>
            <a:r>
              <a:rPr lang="id-ID" sz="1000" baseline="0" dirty="0">
                <a:solidFill>
                  <a:schemeClr val="bg1">
                    <a:lumMod val="50000"/>
                  </a:schemeClr>
                </a:solidFill>
                <a:latin typeface="+mj-lt"/>
              </a:rPr>
              <a:t>.com</a:t>
            </a:r>
            <a:endParaRPr lang="id-ID" sz="1000" dirty="0">
              <a:solidFill>
                <a:schemeClr val="bg1">
                  <a:lumMod val="50000"/>
                </a:schemeClr>
              </a:solidFill>
              <a:latin typeface="+mj-lt"/>
            </a:endParaRPr>
          </a:p>
        </p:txBody>
      </p:sp>
      <p:sp>
        <p:nvSpPr>
          <p:cNvPr id="9" name="Rectangle 8">
            <a:extLst>
              <a:ext uri="{FF2B5EF4-FFF2-40B4-BE49-F238E27FC236}">
                <a16:creationId xmlns:a16="http://schemas.microsoft.com/office/drawing/2014/main" id="{DE6923BE-ADF7-48AB-9C4F-3F42D37492BB}"/>
              </a:ext>
            </a:extLst>
          </p:cNvPr>
          <p:cNvSpPr/>
          <p:nvPr userDrawn="1"/>
        </p:nvSpPr>
        <p:spPr>
          <a:xfrm>
            <a:off x="0" y="0"/>
            <a:ext cx="9144000" cy="45719"/>
          </a:xfrm>
          <a:prstGeom prst="rect">
            <a:avLst/>
          </a:prstGeom>
          <a:solidFill>
            <a:srgbClr val="0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5">
            <a:extLst>
              <a:ext uri="{FF2B5EF4-FFF2-40B4-BE49-F238E27FC236}">
                <a16:creationId xmlns:a16="http://schemas.microsoft.com/office/drawing/2014/main" id="{A7A589FA-10A3-4786-BEDC-AAFB980A74FF}"/>
              </a:ext>
            </a:extLst>
          </p:cNvPr>
          <p:cNvSpPr txBox="1">
            <a:spLocks/>
          </p:cNvSpPr>
          <p:nvPr userDrawn="1"/>
        </p:nvSpPr>
        <p:spPr>
          <a:xfrm>
            <a:off x="8574886" y="6619080"/>
            <a:ext cx="274320" cy="238920"/>
          </a:xfrm>
          <a:prstGeom prst="rect">
            <a:avLst/>
          </a:prstGeom>
        </p:spPr>
        <p:txBody>
          <a:bodyPr vert="horz" lIns="36000" tIns="45720" rIns="36000" bIns="45720" rtlCol="0" anchor="ctr"/>
          <a:lstStyle>
            <a:defPPr>
              <a:defRPr lang="id-ID"/>
            </a:defPPr>
            <a:lvl1pPr marL="0" algn="ctr" defTabSz="914400" rtl="0" eaLnBrk="1" latinLnBrk="0" hangingPunct="1">
              <a:defRPr sz="10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154D4-5514-42E3-8C03-56C3992B9DB9}" type="slidenum">
              <a:rPr lang="id-ID" smtClean="0"/>
              <a:pPr/>
              <a:t>‹nr.›</a:t>
            </a:fld>
            <a:endParaRPr lang="id-ID" dirty="0"/>
          </a:p>
        </p:txBody>
      </p:sp>
    </p:spTree>
    <p:extLst>
      <p:ext uri="{BB962C8B-B14F-4D97-AF65-F5344CB8AC3E}">
        <p14:creationId xmlns:p14="http://schemas.microsoft.com/office/powerpoint/2010/main" val="307960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D2EAC3-975D-42DA-AFCD-D2F20CD6E928}" type="datetime1">
              <a:rPr lang="id-ID" smtClean="0"/>
              <a:t>25/03/21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01154D4-5514-42E3-8C03-56C3992B9DB9}" type="slidenum">
              <a:rPr lang="id-ID" smtClean="0"/>
              <a:t>‹nr.›</a:t>
            </a:fld>
            <a:endParaRPr lang="id-ID"/>
          </a:p>
        </p:txBody>
      </p:sp>
      <p:pic>
        <p:nvPicPr>
          <p:cNvPr id="8" name="Picture 7">
            <a:extLst>
              <a:ext uri="{FF2B5EF4-FFF2-40B4-BE49-F238E27FC236}">
                <a16:creationId xmlns:a16="http://schemas.microsoft.com/office/drawing/2014/main" id="{C83E35F0-4E3F-4BB5-B07A-2298165A2222}"/>
              </a:ext>
            </a:extLst>
          </p:cNvPr>
          <p:cNvPicPr>
            <a:picLocks noChangeAspect="1"/>
          </p:cNvPicPr>
          <p:nvPr userDrawn="1"/>
        </p:nvPicPr>
        <p:blipFill rotWithShape="1">
          <a:blip r:embed="rId2"/>
          <a:srcRect r="86908"/>
          <a:stretch/>
        </p:blipFill>
        <p:spPr>
          <a:xfrm>
            <a:off x="8181495" y="168313"/>
            <a:ext cx="667710" cy="708346"/>
          </a:xfrm>
          <a:prstGeom prst="rect">
            <a:avLst/>
          </a:prstGeom>
        </p:spPr>
      </p:pic>
      <p:sp>
        <p:nvSpPr>
          <p:cNvPr id="9" name="TextBox 8">
            <a:extLst>
              <a:ext uri="{FF2B5EF4-FFF2-40B4-BE49-F238E27FC236}">
                <a16:creationId xmlns:a16="http://schemas.microsoft.com/office/drawing/2014/main" id="{A659B8FE-C43D-495F-99D4-B9279D72EAB1}"/>
              </a:ext>
            </a:extLst>
          </p:cNvPr>
          <p:cNvSpPr txBox="1"/>
          <p:nvPr userDrawn="1"/>
        </p:nvSpPr>
        <p:spPr>
          <a:xfrm>
            <a:off x="1973944" y="6356351"/>
            <a:ext cx="5196114" cy="400110"/>
          </a:xfrm>
          <a:prstGeom prst="rect">
            <a:avLst/>
          </a:prstGeom>
          <a:noFill/>
        </p:spPr>
        <p:txBody>
          <a:bodyPr wrap="square" rtlCol="0">
            <a:spAutoFit/>
          </a:bodyPr>
          <a:lstStyle/>
          <a:p>
            <a:pPr algn="ctr"/>
            <a:r>
              <a:rPr lang="id-ID" sz="1000" dirty="0">
                <a:solidFill>
                  <a:schemeClr val="bg1">
                    <a:lumMod val="50000"/>
                  </a:schemeClr>
                </a:solidFill>
                <a:latin typeface="+mj-lt"/>
              </a:rPr>
              <a:t>Market &amp; Money Advisory / Gl. Kongevej 1 / DK-1610 Copenhagen V / Denmark</a:t>
            </a:r>
          </a:p>
          <a:p>
            <a:pPr algn="ctr"/>
            <a:r>
              <a:rPr lang="id-ID" sz="1000" dirty="0">
                <a:solidFill>
                  <a:schemeClr val="bg1">
                    <a:lumMod val="50000"/>
                  </a:schemeClr>
                </a:solidFill>
                <a:latin typeface="+mj-lt"/>
              </a:rPr>
              <a:t>Mail:</a:t>
            </a:r>
            <a:r>
              <a:rPr lang="id-ID" sz="1000" baseline="0" dirty="0">
                <a:solidFill>
                  <a:schemeClr val="bg1">
                    <a:lumMod val="50000"/>
                  </a:schemeClr>
                </a:solidFill>
                <a:latin typeface="+mj-lt"/>
              </a:rPr>
              <a:t> Ic@mamoadvisory / Mobile: + 45 53 50 25 06 / www.ma</a:t>
            </a:r>
            <a:r>
              <a:rPr lang="da-DK" sz="1000" baseline="0" dirty="0">
                <a:solidFill>
                  <a:schemeClr val="bg1">
                    <a:lumMod val="50000"/>
                  </a:schemeClr>
                </a:solidFill>
                <a:latin typeface="+mj-lt"/>
              </a:rPr>
              <a:t>moadvisory</a:t>
            </a:r>
            <a:r>
              <a:rPr lang="id-ID" sz="1000" baseline="0" dirty="0">
                <a:solidFill>
                  <a:schemeClr val="bg1">
                    <a:lumMod val="50000"/>
                  </a:schemeClr>
                </a:solidFill>
                <a:latin typeface="+mj-lt"/>
              </a:rPr>
              <a:t>.com</a:t>
            </a:r>
            <a:endParaRPr lang="id-ID" sz="1000" dirty="0">
              <a:solidFill>
                <a:schemeClr val="bg1">
                  <a:lumMod val="50000"/>
                </a:schemeClr>
              </a:solidFill>
              <a:latin typeface="+mj-lt"/>
            </a:endParaRPr>
          </a:p>
        </p:txBody>
      </p:sp>
      <p:sp>
        <p:nvSpPr>
          <p:cNvPr id="10" name="Rectangle 9">
            <a:extLst>
              <a:ext uri="{FF2B5EF4-FFF2-40B4-BE49-F238E27FC236}">
                <a16:creationId xmlns:a16="http://schemas.microsoft.com/office/drawing/2014/main" id="{76758DE4-AB62-4B6B-B781-939E4B5152DA}"/>
              </a:ext>
            </a:extLst>
          </p:cNvPr>
          <p:cNvSpPr/>
          <p:nvPr userDrawn="1"/>
        </p:nvSpPr>
        <p:spPr>
          <a:xfrm>
            <a:off x="0" y="0"/>
            <a:ext cx="9144000" cy="45719"/>
          </a:xfrm>
          <a:prstGeom prst="rect">
            <a:avLst/>
          </a:prstGeom>
          <a:solidFill>
            <a:srgbClr val="0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lide Number Placeholder 5">
            <a:extLst>
              <a:ext uri="{FF2B5EF4-FFF2-40B4-BE49-F238E27FC236}">
                <a16:creationId xmlns:a16="http://schemas.microsoft.com/office/drawing/2014/main" id="{5A581A7E-37DB-41D9-9A04-26AE49EA4497}"/>
              </a:ext>
            </a:extLst>
          </p:cNvPr>
          <p:cNvSpPr txBox="1">
            <a:spLocks/>
          </p:cNvSpPr>
          <p:nvPr userDrawn="1"/>
        </p:nvSpPr>
        <p:spPr>
          <a:xfrm>
            <a:off x="8574886" y="6619080"/>
            <a:ext cx="274320" cy="238920"/>
          </a:xfrm>
          <a:prstGeom prst="rect">
            <a:avLst/>
          </a:prstGeom>
        </p:spPr>
        <p:txBody>
          <a:bodyPr vert="horz" lIns="36000" tIns="45720" rIns="36000" bIns="45720" rtlCol="0" anchor="ctr"/>
          <a:lstStyle>
            <a:defPPr>
              <a:defRPr lang="id-ID"/>
            </a:defPPr>
            <a:lvl1pPr marL="0" algn="ctr" defTabSz="914400" rtl="0" eaLnBrk="1" latinLnBrk="0" hangingPunct="1">
              <a:defRPr sz="10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154D4-5514-42E3-8C03-56C3992B9DB9}" type="slidenum">
              <a:rPr lang="id-ID" smtClean="0"/>
              <a:pPr/>
              <a:t>‹nr.›</a:t>
            </a:fld>
            <a:endParaRPr lang="id-ID" dirty="0"/>
          </a:p>
        </p:txBody>
      </p:sp>
    </p:spTree>
    <p:extLst>
      <p:ext uri="{BB962C8B-B14F-4D97-AF65-F5344CB8AC3E}">
        <p14:creationId xmlns:p14="http://schemas.microsoft.com/office/powerpoint/2010/main" val="296607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76DAB9-2AEF-4B22-A5DB-45B891527ECD}" type="datetime1">
              <a:rPr lang="id-ID" smtClean="0"/>
              <a:t>25/03/21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01154D4-5514-42E3-8C03-56C3992B9DB9}" type="slidenum">
              <a:rPr lang="id-ID" smtClean="0"/>
              <a:t>‹nr.›</a:t>
            </a:fld>
            <a:endParaRPr lang="id-ID"/>
          </a:p>
        </p:txBody>
      </p:sp>
      <p:pic>
        <p:nvPicPr>
          <p:cNvPr id="10" name="Picture 9">
            <a:extLst>
              <a:ext uri="{FF2B5EF4-FFF2-40B4-BE49-F238E27FC236}">
                <a16:creationId xmlns:a16="http://schemas.microsoft.com/office/drawing/2014/main" id="{D8F65BCC-2E13-4FA5-BBDF-3F68B6633D25}"/>
              </a:ext>
            </a:extLst>
          </p:cNvPr>
          <p:cNvPicPr>
            <a:picLocks noChangeAspect="1"/>
          </p:cNvPicPr>
          <p:nvPr userDrawn="1"/>
        </p:nvPicPr>
        <p:blipFill rotWithShape="1">
          <a:blip r:embed="rId2"/>
          <a:srcRect r="86908"/>
          <a:stretch/>
        </p:blipFill>
        <p:spPr>
          <a:xfrm>
            <a:off x="8181495" y="168313"/>
            <a:ext cx="667710" cy="708346"/>
          </a:xfrm>
          <a:prstGeom prst="rect">
            <a:avLst/>
          </a:prstGeom>
        </p:spPr>
      </p:pic>
      <p:sp>
        <p:nvSpPr>
          <p:cNvPr id="11" name="TextBox 10">
            <a:extLst>
              <a:ext uri="{FF2B5EF4-FFF2-40B4-BE49-F238E27FC236}">
                <a16:creationId xmlns:a16="http://schemas.microsoft.com/office/drawing/2014/main" id="{89A88FC8-2896-4F5B-9E83-0885A87F683F}"/>
              </a:ext>
            </a:extLst>
          </p:cNvPr>
          <p:cNvSpPr txBox="1"/>
          <p:nvPr userDrawn="1"/>
        </p:nvSpPr>
        <p:spPr>
          <a:xfrm>
            <a:off x="1973944" y="6356351"/>
            <a:ext cx="5196114" cy="400110"/>
          </a:xfrm>
          <a:prstGeom prst="rect">
            <a:avLst/>
          </a:prstGeom>
          <a:noFill/>
        </p:spPr>
        <p:txBody>
          <a:bodyPr wrap="square" rtlCol="0">
            <a:spAutoFit/>
          </a:bodyPr>
          <a:lstStyle/>
          <a:p>
            <a:pPr algn="ctr"/>
            <a:r>
              <a:rPr lang="id-ID" sz="1000" dirty="0">
                <a:solidFill>
                  <a:schemeClr val="bg1">
                    <a:lumMod val="50000"/>
                  </a:schemeClr>
                </a:solidFill>
                <a:latin typeface="+mj-lt"/>
              </a:rPr>
              <a:t>Market &amp; Money Advisory / Gl. Kongevej 1 / DK-1610 Copenhagen V / Denmark</a:t>
            </a:r>
          </a:p>
          <a:p>
            <a:pPr algn="ctr"/>
            <a:r>
              <a:rPr lang="id-ID" sz="1000" dirty="0">
                <a:solidFill>
                  <a:schemeClr val="bg1">
                    <a:lumMod val="50000"/>
                  </a:schemeClr>
                </a:solidFill>
                <a:latin typeface="+mj-lt"/>
              </a:rPr>
              <a:t>Mail:</a:t>
            </a:r>
            <a:r>
              <a:rPr lang="id-ID" sz="1000" baseline="0" dirty="0">
                <a:solidFill>
                  <a:schemeClr val="bg1">
                    <a:lumMod val="50000"/>
                  </a:schemeClr>
                </a:solidFill>
                <a:latin typeface="+mj-lt"/>
              </a:rPr>
              <a:t> Ic@mamoadvisory / Mobile: + 45 53 50 25 06 / www.ma</a:t>
            </a:r>
            <a:r>
              <a:rPr lang="da-DK" sz="1000" baseline="0" dirty="0">
                <a:solidFill>
                  <a:schemeClr val="bg1">
                    <a:lumMod val="50000"/>
                  </a:schemeClr>
                </a:solidFill>
                <a:latin typeface="+mj-lt"/>
              </a:rPr>
              <a:t>moadvisory</a:t>
            </a:r>
            <a:r>
              <a:rPr lang="id-ID" sz="1000" baseline="0" dirty="0">
                <a:solidFill>
                  <a:schemeClr val="bg1">
                    <a:lumMod val="50000"/>
                  </a:schemeClr>
                </a:solidFill>
                <a:latin typeface="+mj-lt"/>
              </a:rPr>
              <a:t>.com</a:t>
            </a:r>
            <a:endParaRPr lang="id-ID" sz="1000" dirty="0">
              <a:solidFill>
                <a:schemeClr val="bg1">
                  <a:lumMod val="50000"/>
                </a:schemeClr>
              </a:solidFill>
              <a:latin typeface="+mj-lt"/>
            </a:endParaRPr>
          </a:p>
        </p:txBody>
      </p:sp>
      <p:sp>
        <p:nvSpPr>
          <p:cNvPr id="12" name="Rectangle 11">
            <a:extLst>
              <a:ext uri="{FF2B5EF4-FFF2-40B4-BE49-F238E27FC236}">
                <a16:creationId xmlns:a16="http://schemas.microsoft.com/office/drawing/2014/main" id="{FC7798A7-AC22-476F-8983-34A557E58BD6}"/>
              </a:ext>
            </a:extLst>
          </p:cNvPr>
          <p:cNvSpPr/>
          <p:nvPr userDrawn="1"/>
        </p:nvSpPr>
        <p:spPr>
          <a:xfrm>
            <a:off x="0" y="0"/>
            <a:ext cx="9144000" cy="45719"/>
          </a:xfrm>
          <a:prstGeom prst="rect">
            <a:avLst/>
          </a:prstGeom>
          <a:solidFill>
            <a:srgbClr val="0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Slide Number Placeholder 5">
            <a:extLst>
              <a:ext uri="{FF2B5EF4-FFF2-40B4-BE49-F238E27FC236}">
                <a16:creationId xmlns:a16="http://schemas.microsoft.com/office/drawing/2014/main" id="{44AF5F86-62AA-4427-9BB9-3B0CDB99FF5A}"/>
              </a:ext>
            </a:extLst>
          </p:cNvPr>
          <p:cNvSpPr txBox="1">
            <a:spLocks/>
          </p:cNvSpPr>
          <p:nvPr userDrawn="1"/>
        </p:nvSpPr>
        <p:spPr>
          <a:xfrm>
            <a:off x="8574886" y="6619080"/>
            <a:ext cx="274320" cy="238920"/>
          </a:xfrm>
          <a:prstGeom prst="rect">
            <a:avLst/>
          </a:prstGeom>
        </p:spPr>
        <p:txBody>
          <a:bodyPr vert="horz" lIns="36000" tIns="45720" rIns="36000" bIns="45720" rtlCol="0" anchor="ctr"/>
          <a:lstStyle>
            <a:defPPr>
              <a:defRPr lang="id-ID"/>
            </a:defPPr>
            <a:lvl1pPr marL="0" algn="ctr" defTabSz="914400" rtl="0" eaLnBrk="1" latinLnBrk="0" hangingPunct="1">
              <a:defRPr sz="10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154D4-5514-42E3-8C03-56C3992B9DB9}" type="slidenum">
              <a:rPr lang="id-ID" smtClean="0"/>
              <a:pPr/>
              <a:t>‹nr.›</a:t>
            </a:fld>
            <a:endParaRPr lang="id-ID" dirty="0"/>
          </a:p>
        </p:txBody>
      </p:sp>
    </p:spTree>
    <p:extLst>
      <p:ext uri="{BB962C8B-B14F-4D97-AF65-F5344CB8AC3E}">
        <p14:creationId xmlns:p14="http://schemas.microsoft.com/office/powerpoint/2010/main" val="279694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64D54-1332-4C09-BAAA-58CEFBE957F6}" type="datetime1">
              <a:rPr lang="id-ID" smtClean="0"/>
              <a:t>25/03/21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01154D4-5514-42E3-8C03-56C3992B9DB9}" type="slidenum">
              <a:rPr lang="id-ID" smtClean="0"/>
              <a:t>‹nr.›</a:t>
            </a:fld>
            <a:endParaRPr lang="id-ID"/>
          </a:p>
        </p:txBody>
      </p:sp>
      <p:pic>
        <p:nvPicPr>
          <p:cNvPr id="6" name="Picture 5">
            <a:extLst>
              <a:ext uri="{FF2B5EF4-FFF2-40B4-BE49-F238E27FC236}">
                <a16:creationId xmlns:a16="http://schemas.microsoft.com/office/drawing/2014/main" id="{C91F36A9-C58D-4467-A52C-F661797C8A22}"/>
              </a:ext>
            </a:extLst>
          </p:cNvPr>
          <p:cNvPicPr>
            <a:picLocks noChangeAspect="1"/>
          </p:cNvPicPr>
          <p:nvPr userDrawn="1"/>
        </p:nvPicPr>
        <p:blipFill rotWithShape="1">
          <a:blip r:embed="rId2"/>
          <a:srcRect r="86908"/>
          <a:stretch/>
        </p:blipFill>
        <p:spPr>
          <a:xfrm>
            <a:off x="8181495" y="168313"/>
            <a:ext cx="667710" cy="708346"/>
          </a:xfrm>
          <a:prstGeom prst="rect">
            <a:avLst/>
          </a:prstGeom>
        </p:spPr>
      </p:pic>
      <p:sp>
        <p:nvSpPr>
          <p:cNvPr id="7" name="TextBox 6">
            <a:extLst>
              <a:ext uri="{FF2B5EF4-FFF2-40B4-BE49-F238E27FC236}">
                <a16:creationId xmlns:a16="http://schemas.microsoft.com/office/drawing/2014/main" id="{F52052C0-0975-46D9-B2B0-4FE80BB3DC40}"/>
              </a:ext>
            </a:extLst>
          </p:cNvPr>
          <p:cNvSpPr txBox="1"/>
          <p:nvPr userDrawn="1"/>
        </p:nvSpPr>
        <p:spPr>
          <a:xfrm>
            <a:off x="1973944" y="6356351"/>
            <a:ext cx="5196114" cy="400110"/>
          </a:xfrm>
          <a:prstGeom prst="rect">
            <a:avLst/>
          </a:prstGeom>
          <a:noFill/>
        </p:spPr>
        <p:txBody>
          <a:bodyPr wrap="square" rtlCol="0">
            <a:spAutoFit/>
          </a:bodyPr>
          <a:lstStyle/>
          <a:p>
            <a:pPr algn="ctr"/>
            <a:r>
              <a:rPr lang="id-ID" sz="1000" dirty="0">
                <a:solidFill>
                  <a:schemeClr val="bg1">
                    <a:lumMod val="50000"/>
                  </a:schemeClr>
                </a:solidFill>
                <a:latin typeface="+mj-lt"/>
              </a:rPr>
              <a:t>Market &amp; Money Advisory / Gl. Kongevej 1 / DK-1610 Copenhagen V / Denmark</a:t>
            </a:r>
          </a:p>
          <a:p>
            <a:pPr algn="ctr"/>
            <a:r>
              <a:rPr lang="id-ID" sz="1000" dirty="0">
                <a:solidFill>
                  <a:schemeClr val="bg1">
                    <a:lumMod val="50000"/>
                  </a:schemeClr>
                </a:solidFill>
                <a:latin typeface="+mj-lt"/>
              </a:rPr>
              <a:t>Mail:</a:t>
            </a:r>
            <a:r>
              <a:rPr lang="id-ID" sz="1000" baseline="0" dirty="0">
                <a:solidFill>
                  <a:schemeClr val="bg1">
                    <a:lumMod val="50000"/>
                  </a:schemeClr>
                </a:solidFill>
                <a:latin typeface="+mj-lt"/>
              </a:rPr>
              <a:t> Ic@mamoadvisory / Mobile: + 45 53 50 25 06 / www.ma</a:t>
            </a:r>
            <a:r>
              <a:rPr lang="da-DK" sz="1000" baseline="0" dirty="0">
                <a:solidFill>
                  <a:schemeClr val="bg1">
                    <a:lumMod val="50000"/>
                  </a:schemeClr>
                </a:solidFill>
                <a:latin typeface="+mj-lt"/>
              </a:rPr>
              <a:t>moadvisory</a:t>
            </a:r>
            <a:r>
              <a:rPr lang="id-ID" sz="1000" baseline="0" dirty="0">
                <a:solidFill>
                  <a:schemeClr val="bg1">
                    <a:lumMod val="50000"/>
                  </a:schemeClr>
                </a:solidFill>
                <a:latin typeface="+mj-lt"/>
              </a:rPr>
              <a:t>.com</a:t>
            </a:r>
            <a:endParaRPr lang="id-ID" sz="1000" dirty="0">
              <a:solidFill>
                <a:schemeClr val="bg1">
                  <a:lumMod val="50000"/>
                </a:schemeClr>
              </a:solidFill>
              <a:latin typeface="+mj-lt"/>
            </a:endParaRPr>
          </a:p>
        </p:txBody>
      </p:sp>
      <p:sp>
        <p:nvSpPr>
          <p:cNvPr id="8" name="Rectangle 7">
            <a:extLst>
              <a:ext uri="{FF2B5EF4-FFF2-40B4-BE49-F238E27FC236}">
                <a16:creationId xmlns:a16="http://schemas.microsoft.com/office/drawing/2014/main" id="{1B4FB971-424F-433C-A564-C3D18BDE2A25}"/>
              </a:ext>
            </a:extLst>
          </p:cNvPr>
          <p:cNvSpPr/>
          <p:nvPr userDrawn="1"/>
        </p:nvSpPr>
        <p:spPr>
          <a:xfrm>
            <a:off x="0" y="0"/>
            <a:ext cx="9144000" cy="45719"/>
          </a:xfrm>
          <a:prstGeom prst="rect">
            <a:avLst/>
          </a:prstGeom>
          <a:solidFill>
            <a:srgbClr val="0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Slide Number Placeholder 5">
            <a:extLst>
              <a:ext uri="{FF2B5EF4-FFF2-40B4-BE49-F238E27FC236}">
                <a16:creationId xmlns:a16="http://schemas.microsoft.com/office/drawing/2014/main" id="{249A772E-BFBA-4E56-B5BD-E692241EFF48}"/>
              </a:ext>
            </a:extLst>
          </p:cNvPr>
          <p:cNvSpPr txBox="1">
            <a:spLocks/>
          </p:cNvSpPr>
          <p:nvPr userDrawn="1"/>
        </p:nvSpPr>
        <p:spPr>
          <a:xfrm>
            <a:off x="8574886" y="6619080"/>
            <a:ext cx="274320" cy="238920"/>
          </a:xfrm>
          <a:prstGeom prst="rect">
            <a:avLst/>
          </a:prstGeom>
        </p:spPr>
        <p:txBody>
          <a:bodyPr vert="horz" lIns="36000" tIns="45720" rIns="36000" bIns="45720" rtlCol="0" anchor="ctr"/>
          <a:lstStyle>
            <a:defPPr>
              <a:defRPr lang="id-ID"/>
            </a:defPPr>
            <a:lvl1pPr marL="0" algn="ctr" defTabSz="914400" rtl="0" eaLnBrk="1" latinLnBrk="0" hangingPunct="1">
              <a:defRPr sz="10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154D4-5514-42E3-8C03-56C3992B9DB9}" type="slidenum">
              <a:rPr lang="id-ID" smtClean="0"/>
              <a:pPr/>
              <a:t>‹nr.›</a:t>
            </a:fld>
            <a:endParaRPr lang="id-ID" dirty="0"/>
          </a:p>
        </p:txBody>
      </p:sp>
    </p:spTree>
    <p:extLst>
      <p:ext uri="{BB962C8B-B14F-4D97-AF65-F5344CB8AC3E}">
        <p14:creationId xmlns:p14="http://schemas.microsoft.com/office/powerpoint/2010/main" val="187381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6AA39-B921-4089-B66F-9FDF35130AEB}" type="datetime1">
              <a:rPr lang="id-ID" smtClean="0"/>
              <a:t>25/03/21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01154D4-5514-42E3-8C03-56C3992B9DB9}" type="slidenum">
              <a:rPr lang="id-ID" smtClean="0"/>
              <a:t>‹nr.›</a:t>
            </a:fld>
            <a:endParaRPr lang="id-ID"/>
          </a:p>
        </p:txBody>
      </p:sp>
      <p:pic>
        <p:nvPicPr>
          <p:cNvPr id="5" name="Picture 4">
            <a:extLst>
              <a:ext uri="{FF2B5EF4-FFF2-40B4-BE49-F238E27FC236}">
                <a16:creationId xmlns:a16="http://schemas.microsoft.com/office/drawing/2014/main" id="{C7527047-7944-4430-AD73-50E1A03313DD}"/>
              </a:ext>
            </a:extLst>
          </p:cNvPr>
          <p:cNvPicPr>
            <a:picLocks noChangeAspect="1"/>
          </p:cNvPicPr>
          <p:nvPr userDrawn="1"/>
        </p:nvPicPr>
        <p:blipFill rotWithShape="1">
          <a:blip r:embed="rId2"/>
          <a:srcRect r="86908"/>
          <a:stretch/>
        </p:blipFill>
        <p:spPr>
          <a:xfrm>
            <a:off x="8181495" y="168313"/>
            <a:ext cx="667710" cy="708346"/>
          </a:xfrm>
          <a:prstGeom prst="rect">
            <a:avLst/>
          </a:prstGeom>
        </p:spPr>
      </p:pic>
      <p:sp>
        <p:nvSpPr>
          <p:cNvPr id="6" name="TextBox 5">
            <a:extLst>
              <a:ext uri="{FF2B5EF4-FFF2-40B4-BE49-F238E27FC236}">
                <a16:creationId xmlns:a16="http://schemas.microsoft.com/office/drawing/2014/main" id="{F344A82B-C94C-43FB-9E0A-292E5E250756}"/>
              </a:ext>
            </a:extLst>
          </p:cNvPr>
          <p:cNvSpPr txBox="1"/>
          <p:nvPr userDrawn="1"/>
        </p:nvSpPr>
        <p:spPr>
          <a:xfrm>
            <a:off x="1973944" y="6356351"/>
            <a:ext cx="5196114" cy="400110"/>
          </a:xfrm>
          <a:prstGeom prst="rect">
            <a:avLst/>
          </a:prstGeom>
          <a:noFill/>
        </p:spPr>
        <p:txBody>
          <a:bodyPr wrap="square" rtlCol="0">
            <a:spAutoFit/>
          </a:bodyPr>
          <a:lstStyle/>
          <a:p>
            <a:pPr algn="ctr"/>
            <a:r>
              <a:rPr lang="id-ID" sz="1000" dirty="0">
                <a:solidFill>
                  <a:schemeClr val="bg1">
                    <a:lumMod val="50000"/>
                  </a:schemeClr>
                </a:solidFill>
                <a:latin typeface="+mj-lt"/>
              </a:rPr>
              <a:t>Market &amp; Money Advisory / Gl. Kongevej 1 / DK-1610 Copenhagen V / Denmark</a:t>
            </a:r>
          </a:p>
          <a:p>
            <a:pPr algn="ctr"/>
            <a:r>
              <a:rPr lang="id-ID" sz="1000" dirty="0">
                <a:solidFill>
                  <a:schemeClr val="bg1">
                    <a:lumMod val="50000"/>
                  </a:schemeClr>
                </a:solidFill>
                <a:latin typeface="+mj-lt"/>
              </a:rPr>
              <a:t>Mail:</a:t>
            </a:r>
            <a:r>
              <a:rPr lang="id-ID" sz="1000" baseline="0" dirty="0">
                <a:solidFill>
                  <a:schemeClr val="bg1">
                    <a:lumMod val="50000"/>
                  </a:schemeClr>
                </a:solidFill>
                <a:latin typeface="+mj-lt"/>
              </a:rPr>
              <a:t> Ic@mamoadvisory / Mobile: + 45 53 50 25 06 / www.ma</a:t>
            </a:r>
            <a:r>
              <a:rPr lang="da-DK" sz="1000" baseline="0" dirty="0">
                <a:solidFill>
                  <a:schemeClr val="bg1">
                    <a:lumMod val="50000"/>
                  </a:schemeClr>
                </a:solidFill>
                <a:latin typeface="+mj-lt"/>
              </a:rPr>
              <a:t>moadvisory</a:t>
            </a:r>
            <a:r>
              <a:rPr lang="id-ID" sz="1000" baseline="0" dirty="0">
                <a:solidFill>
                  <a:schemeClr val="bg1">
                    <a:lumMod val="50000"/>
                  </a:schemeClr>
                </a:solidFill>
                <a:latin typeface="+mj-lt"/>
              </a:rPr>
              <a:t>.com</a:t>
            </a:r>
            <a:endParaRPr lang="id-ID" sz="1000" dirty="0">
              <a:solidFill>
                <a:schemeClr val="bg1">
                  <a:lumMod val="50000"/>
                </a:schemeClr>
              </a:solidFill>
              <a:latin typeface="+mj-lt"/>
            </a:endParaRPr>
          </a:p>
        </p:txBody>
      </p:sp>
      <p:sp>
        <p:nvSpPr>
          <p:cNvPr id="7" name="Rectangle 6">
            <a:extLst>
              <a:ext uri="{FF2B5EF4-FFF2-40B4-BE49-F238E27FC236}">
                <a16:creationId xmlns:a16="http://schemas.microsoft.com/office/drawing/2014/main" id="{DC63304A-A5C5-4C78-B030-D96C3FFD9587}"/>
              </a:ext>
            </a:extLst>
          </p:cNvPr>
          <p:cNvSpPr/>
          <p:nvPr userDrawn="1"/>
        </p:nvSpPr>
        <p:spPr>
          <a:xfrm>
            <a:off x="0" y="0"/>
            <a:ext cx="9144000" cy="45719"/>
          </a:xfrm>
          <a:prstGeom prst="rect">
            <a:avLst/>
          </a:prstGeom>
          <a:solidFill>
            <a:srgbClr val="0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5">
            <a:extLst>
              <a:ext uri="{FF2B5EF4-FFF2-40B4-BE49-F238E27FC236}">
                <a16:creationId xmlns:a16="http://schemas.microsoft.com/office/drawing/2014/main" id="{37D9AE0A-35F6-4172-935E-7D259FBDC032}"/>
              </a:ext>
            </a:extLst>
          </p:cNvPr>
          <p:cNvSpPr txBox="1">
            <a:spLocks/>
          </p:cNvSpPr>
          <p:nvPr userDrawn="1"/>
        </p:nvSpPr>
        <p:spPr>
          <a:xfrm>
            <a:off x="8574886" y="6619080"/>
            <a:ext cx="274320" cy="238920"/>
          </a:xfrm>
          <a:prstGeom prst="rect">
            <a:avLst/>
          </a:prstGeom>
        </p:spPr>
        <p:txBody>
          <a:bodyPr vert="horz" lIns="36000" tIns="45720" rIns="36000" bIns="45720" rtlCol="0" anchor="ctr"/>
          <a:lstStyle>
            <a:defPPr>
              <a:defRPr lang="id-ID"/>
            </a:defPPr>
            <a:lvl1pPr marL="0" algn="ctr" defTabSz="914400" rtl="0" eaLnBrk="1" latinLnBrk="0" hangingPunct="1">
              <a:defRPr sz="10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154D4-5514-42E3-8C03-56C3992B9DB9}" type="slidenum">
              <a:rPr lang="id-ID" smtClean="0"/>
              <a:pPr/>
              <a:t>‹nr.›</a:t>
            </a:fld>
            <a:endParaRPr lang="id-ID" dirty="0"/>
          </a:p>
        </p:txBody>
      </p:sp>
    </p:spTree>
    <p:extLst>
      <p:ext uri="{BB962C8B-B14F-4D97-AF65-F5344CB8AC3E}">
        <p14:creationId xmlns:p14="http://schemas.microsoft.com/office/powerpoint/2010/main" val="74924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2944CA-9E97-42E4-9DDD-411C6CABEC7A}" type="datetime1">
              <a:rPr lang="id-ID" smtClean="0"/>
              <a:t>25/03/21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01154D4-5514-42E3-8C03-56C3992B9DB9}" type="slidenum">
              <a:rPr lang="id-ID" smtClean="0"/>
              <a:t>‹nr.›</a:t>
            </a:fld>
            <a:endParaRPr lang="id-ID"/>
          </a:p>
        </p:txBody>
      </p:sp>
      <p:pic>
        <p:nvPicPr>
          <p:cNvPr id="8" name="Picture 7">
            <a:extLst>
              <a:ext uri="{FF2B5EF4-FFF2-40B4-BE49-F238E27FC236}">
                <a16:creationId xmlns:a16="http://schemas.microsoft.com/office/drawing/2014/main" id="{D9AC5AC3-A167-44F6-8F22-19EB707EC441}"/>
              </a:ext>
            </a:extLst>
          </p:cNvPr>
          <p:cNvPicPr>
            <a:picLocks noChangeAspect="1"/>
          </p:cNvPicPr>
          <p:nvPr userDrawn="1"/>
        </p:nvPicPr>
        <p:blipFill rotWithShape="1">
          <a:blip r:embed="rId2"/>
          <a:srcRect r="86908"/>
          <a:stretch/>
        </p:blipFill>
        <p:spPr>
          <a:xfrm>
            <a:off x="8181495" y="168313"/>
            <a:ext cx="667710" cy="708346"/>
          </a:xfrm>
          <a:prstGeom prst="rect">
            <a:avLst/>
          </a:prstGeom>
        </p:spPr>
      </p:pic>
      <p:sp>
        <p:nvSpPr>
          <p:cNvPr id="9" name="TextBox 8">
            <a:extLst>
              <a:ext uri="{FF2B5EF4-FFF2-40B4-BE49-F238E27FC236}">
                <a16:creationId xmlns:a16="http://schemas.microsoft.com/office/drawing/2014/main" id="{ECDD8BB3-025C-4A73-8002-67BA235E3CE1}"/>
              </a:ext>
            </a:extLst>
          </p:cNvPr>
          <p:cNvSpPr txBox="1"/>
          <p:nvPr userDrawn="1"/>
        </p:nvSpPr>
        <p:spPr>
          <a:xfrm>
            <a:off x="1973944" y="6356351"/>
            <a:ext cx="5196114" cy="400110"/>
          </a:xfrm>
          <a:prstGeom prst="rect">
            <a:avLst/>
          </a:prstGeom>
          <a:noFill/>
        </p:spPr>
        <p:txBody>
          <a:bodyPr wrap="square" rtlCol="0">
            <a:spAutoFit/>
          </a:bodyPr>
          <a:lstStyle/>
          <a:p>
            <a:pPr algn="ctr"/>
            <a:r>
              <a:rPr lang="id-ID" sz="1000" dirty="0">
                <a:solidFill>
                  <a:schemeClr val="bg1">
                    <a:lumMod val="50000"/>
                  </a:schemeClr>
                </a:solidFill>
                <a:latin typeface="+mj-lt"/>
              </a:rPr>
              <a:t>Market &amp; Money Advisory / Gl. Kongevej 1 / DK-1610 Copenhagen V / Denmark</a:t>
            </a:r>
          </a:p>
          <a:p>
            <a:pPr algn="ctr"/>
            <a:r>
              <a:rPr lang="id-ID" sz="1000" dirty="0">
                <a:solidFill>
                  <a:schemeClr val="bg1">
                    <a:lumMod val="50000"/>
                  </a:schemeClr>
                </a:solidFill>
                <a:latin typeface="+mj-lt"/>
              </a:rPr>
              <a:t>Mail:</a:t>
            </a:r>
            <a:r>
              <a:rPr lang="id-ID" sz="1000" baseline="0" dirty="0">
                <a:solidFill>
                  <a:schemeClr val="bg1">
                    <a:lumMod val="50000"/>
                  </a:schemeClr>
                </a:solidFill>
                <a:latin typeface="+mj-lt"/>
              </a:rPr>
              <a:t> Ic@mamoadvisory / Mobile: + 45 53 50 25 06 / www.ma</a:t>
            </a:r>
            <a:r>
              <a:rPr lang="da-DK" sz="1000" baseline="0" dirty="0">
                <a:solidFill>
                  <a:schemeClr val="bg1">
                    <a:lumMod val="50000"/>
                  </a:schemeClr>
                </a:solidFill>
                <a:latin typeface="+mj-lt"/>
              </a:rPr>
              <a:t>moadvisory</a:t>
            </a:r>
            <a:r>
              <a:rPr lang="id-ID" sz="1000" baseline="0" dirty="0">
                <a:solidFill>
                  <a:schemeClr val="bg1">
                    <a:lumMod val="50000"/>
                  </a:schemeClr>
                </a:solidFill>
                <a:latin typeface="+mj-lt"/>
              </a:rPr>
              <a:t>.com</a:t>
            </a:r>
            <a:endParaRPr lang="id-ID" sz="1000" dirty="0">
              <a:solidFill>
                <a:schemeClr val="bg1">
                  <a:lumMod val="50000"/>
                </a:schemeClr>
              </a:solidFill>
              <a:latin typeface="+mj-lt"/>
            </a:endParaRPr>
          </a:p>
        </p:txBody>
      </p:sp>
      <p:sp>
        <p:nvSpPr>
          <p:cNvPr id="10" name="Rectangle 9">
            <a:extLst>
              <a:ext uri="{FF2B5EF4-FFF2-40B4-BE49-F238E27FC236}">
                <a16:creationId xmlns:a16="http://schemas.microsoft.com/office/drawing/2014/main" id="{D335AA90-BB4A-432F-A157-1D31B91E75B8}"/>
              </a:ext>
            </a:extLst>
          </p:cNvPr>
          <p:cNvSpPr/>
          <p:nvPr userDrawn="1"/>
        </p:nvSpPr>
        <p:spPr>
          <a:xfrm>
            <a:off x="0" y="0"/>
            <a:ext cx="9144000" cy="45719"/>
          </a:xfrm>
          <a:prstGeom prst="rect">
            <a:avLst/>
          </a:prstGeom>
          <a:solidFill>
            <a:srgbClr val="0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lide Number Placeholder 5">
            <a:extLst>
              <a:ext uri="{FF2B5EF4-FFF2-40B4-BE49-F238E27FC236}">
                <a16:creationId xmlns:a16="http://schemas.microsoft.com/office/drawing/2014/main" id="{E28943CE-E787-474C-89A8-B9890D9D974A}"/>
              </a:ext>
            </a:extLst>
          </p:cNvPr>
          <p:cNvSpPr txBox="1">
            <a:spLocks/>
          </p:cNvSpPr>
          <p:nvPr userDrawn="1"/>
        </p:nvSpPr>
        <p:spPr>
          <a:xfrm>
            <a:off x="8574886" y="6619080"/>
            <a:ext cx="274320" cy="238920"/>
          </a:xfrm>
          <a:prstGeom prst="rect">
            <a:avLst/>
          </a:prstGeom>
        </p:spPr>
        <p:txBody>
          <a:bodyPr vert="horz" lIns="36000" tIns="45720" rIns="36000" bIns="45720" rtlCol="0" anchor="ctr"/>
          <a:lstStyle>
            <a:defPPr>
              <a:defRPr lang="id-ID"/>
            </a:defPPr>
            <a:lvl1pPr marL="0" algn="ctr" defTabSz="914400" rtl="0" eaLnBrk="1" latinLnBrk="0" hangingPunct="1">
              <a:defRPr sz="10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154D4-5514-42E3-8C03-56C3992B9DB9}" type="slidenum">
              <a:rPr lang="id-ID" smtClean="0"/>
              <a:pPr/>
              <a:t>‹nr.›</a:t>
            </a:fld>
            <a:endParaRPr lang="id-ID" dirty="0"/>
          </a:p>
        </p:txBody>
      </p:sp>
    </p:spTree>
    <p:extLst>
      <p:ext uri="{BB962C8B-B14F-4D97-AF65-F5344CB8AC3E}">
        <p14:creationId xmlns:p14="http://schemas.microsoft.com/office/powerpoint/2010/main" val="46800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0B560A-0101-4D88-98A6-BE23F0546F45}" type="datetime1">
              <a:rPr lang="id-ID" smtClean="0"/>
              <a:t>25/03/21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01154D4-5514-42E3-8C03-56C3992B9DB9}" type="slidenum">
              <a:rPr lang="id-ID" smtClean="0"/>
              <a:t>‹nr.›</a:t>
            </a:fld>
            <a:endParaRPr lang="id-ID"/>
          </a:p>
        </p:txBody>
      </p:sp>
      <p:pic>
        <p:nvPicPr>
          <p:cNvPr id="8" name="Picture 7">
            <a:extLst>
              <a:ext uri="{FF2B5EF4-FFF2-40B4-BE49-F238E27FC236}">
                <a16:creationId xmlns:a16="http://schemas.microsoft.com/office/drawing/2014/main" id="{CAB1E18E-CE86-438D-B05C-EF4E255442BF}"/>
              </a:ext>
            </a:extLst>
          </p:cNvPr>
          <p:cNvPicPr>
            <a:picLocks noChangeAspect="1"/>
          </p:cNvPicPr>
          <p:nvPr userDrawn="1"/>
        </p:nvPicPr>
        <p:blipFill rotWithShape="1">
          <a:blip r:embed="rId2"/>
          <a:srcRect r="86908"/>
          <a:stretch/>
        </p:blipFill>
        <p:spPr>
          <a:xfrm>
            <a:off x="8181495" y="168313"/>
            <a:ext cx="667710" cy="708346"/>
          </a:xfrm>
          <a:prstGeom prst="rect">
            <a:avLst/>
          </a:prstGeom>
        </p:spPr>
      </p:pic>
      <p:sp>
        <p:nvSpPr>
          <p:cNvPr id="9" name="TextBox 8">
            <a:extLst>
              <a:ext uri="{FF2B5EF4-FFF2-40B4-BE49-F238E27FC236}">
                <a16:creationId xmlns:a16="http://schemas.microsoft.com/office/drawing/2014/main" id="{411BDB13-610C-4642-B7B4-CD128E208EFB}"/>
              </a:ext>
            </a:extLst>
          </p:cNvPr>
          <p:cNvSpPr txBox="1"/>
          <p:nvPr userDrawn="1"/>
        </p:nvSpPr>
        <p:spPr>
          <a:xfrm>
            <a:off x="1973944" y="6356351"/>
            <a:ext cx="5196114" cy="400110"/>
          </a:xfrm>
          <a:prstGeom prst="rect">
            <a:avLst/>
          </a:prstGeom>
          <a:noFill/>
        </p:spPr>
        <p:txBody>
          <a:bodyPr wrap="square" rtlCol="0">
            <a:spAutoFit/>
          </a:bodyPr>
          <a:lstStyle/>
          <a:p>
            <a:pPr algn="ctr"/>
            <a:r>
              <a:rPr lang="id-ID" sz="1000" dirty="0">
                <a:solidFill>
                  <a:schemeClr val="bg1">
                    <a:lumMod val="50000"/>
                  </a:schemeClr>
                </a:solidFill>
                <a:latin typeface="+mj-lt"/>
              </a:rPr>
              <a:t>Market &amp; Money Advisory / Gl. Kongevej 1 / DK-1610 Copenhagen V / Denmark</a:t>
            </a:r>
          </a:p>
          <a:p>
            <a:pPr algn="ctr"/>
            <a:r>
              <a:rPr lang="id-ID" sz="1000" dirty="0">
                <a:solidFill>
                  <a:schemeClr val="bg1">
                    <a:lumMod val="50000"/>
                  </a:schemeClr>
                </a:solidFill>
                <a:latin typeface="+mj-lt"/>
              </a:rPr>
              <a:t>Mail:</a:t>
            </a:r>
            <a:r>
              <a:rPr lang="id-ID" sz="1000" baseline="0" dirty="0">
                <a:solidFill>
                  <a:schemeClr val="bg1">
                    <a:lumMod val="50000"/>
                  </a:schemeClr>
                </a:solidFill>
                <a:latin typeface="+mj-lt"/>
              </a:rPr>
              <a:t> Ic@mamoadvisory / Mobile: + 45 53 50 25 06 / www.ma</a:t>
            </a:r>
            <a:r>
              <a:rPr lang="da-DK" sz="1000" baseline="0" dirty="0">
                <a:solidFill>
                  <a:schemeClr val="bg1">
                    <a:lumMod val="50000"/>
                  </a:schemeClr>
                </a:solidFill>
                <a:latin typeface="+mj-lt"/>
              </a:rPr>
              <a:t>moadvisory</a:t>
            </a:r>
            <a:r>
              <a:rPr lang="id-ID" sz="1000" baseline="0" dirty="0">
                <a:solidFill>
                  <a:schemeClr val="bg1">
                    <a:lumMod val="50000"/>
                  </a:schemeClr>
                </a:solidFill>
                <a:latin typeface="+mj-lt"/>
              </a:rPr>
              <a:t>.com</a:t>
            </a:r>
            <a:endParaRPr lang="id-ID" sz="1000" dirty="0">
              <a:solidFill>
                <a:schemeClr val="bg1">
                  <a:lumMod val="50000"/>
                </a:schemeClr>
              </a:solidFill>
              <a:latin typeface="+mj-lt"/>
            </a:endParaRPr>
          </a:p>
        </p:txBody>
      </p:sp>
      <p:sp>
        <p:nvSpPr>
          <p:cNvPr id="10" name="Rectangle 9">
            <a:extLst>
              <a:ext uri="{FF2B5EF4-FFF2-40B4-BE49-F238E27FC236}">
                <a16:creationId xmlns:a16="http://schemas.microsoft.com/office/drawing/2014/main" id="{091193CB-76DA-4CFC-AD54-50DEB72D58E8}"/>
              </a:ext>
            </a:extLst>
          </p:cNvPr>
          <p:cNvSpPr/>
          <p:nvPr userDrawn="1"/>
        </p:nvSpPr>
        <p:spPr>
          <a:xfrm>
            <a:off x="0" y="0"/>
            <a:ext cx="9144000" cy="45719"/>
          </a:xfrm>
          <a:prstGeom prst="rect">
            <a:avLst/>
          </a:prstGeom>
          <a:solidFill>
            <a:srgbClr val="0E5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lide Number Placeholder 5">
            <a:extLst>
              <a:ext uri="{FF2B5EF4-FFF2-40B4-BE49-F238E27FC236}">
                <a16:creationId xmlns:a16="http://schemas.microsoft.com/office/drawing/2014/main" id="{AFA4D871-5CBB-42B0-A339-A493E987FA0E}"/>
              </a:ext>
            </a:extLst>
          </p:cNvPr>
          <p:cNvSpPr txBox="1">
            <a:spLocks/>
          </p:cNvSpPr>
          <p:nvPr userDrawn="1"/>
        </p:nvSpPr>
        <p:spPr>
          <a:xfrm>
            <a:off x="8574886" y="6619080"/>
            <a:ext cx="274320" cy="238920"/>
          </a:xfrm>
          <a:prstGeom prst="rect">
            <a:avLst/>
          </a:prstGeom>
        </p:spPr>
        <p:txBody>
          <a:bodyPr vert="horz" lIns="36000" tIns="45720" rIns="36000" bIns="45720" rtlCol="0" anchor="ctr"/>
          <a:lstStyle>
            <a:defPPr>
              <a:defRPr lang="id-ID"/>
            </a:defPPr>
            <a:lvl1pPr marL="0" algn="ctr" defTabSz="914400" rtl="0" eaLnBrk="1" latinLnBrk="0" hangingPunct="1">
              <a:defRPr sz="10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154D4-5514-42E3-8C03-56C3992B9DB9}" type="slidenum">
              <a:rPr lang="id-ID" smtClean="0"/>
              <a:pPr/>
              <a:t>‹nr.›</a:t>
            </a:fld>
            <a:endParaRPr lang="id-ID" dirty="0"/>
          </a:p>
        </p:txBody>
      </p:sp>
    </p:spTree>
    <p:extLst>
      <p:ext uri="{BB962C8B-B14F-4D97-AF65-F5344CB8AC3E}">
        <p14:creationId xmlns:p14="http://schemas.microsoft.com/office/powerpoint/2010/main" val="72131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1027B-366E-4584-82A2-57E22C8A58CF}" type="datetime1">
              <a:rPr lang="id-ID" smtClean="0"/>
              <a:t>25/03/21</a:t>
            </a:fld>
            <a:endParaRPr lang="id-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154D4-5514-42E3-8C03-56C3992B9DB9}" type="slidenum">
              <a:rPr lang="id-ID" smtClean="0"/>
              <a:t>‹nr.›</a:t>
            </a:fld>
            <a:endParaRPr lang="id-ID"/>
          </a:p>
        </p:txBody>
      </p:sp>
      <p:sp>
        <p:nvSpPr>
          <p:cNvPr id="7" name="Slide Number Placeholder 5">
            <a:extLst>
              <a:ext uri="{FF2B5EF4-FFF2-40B4-BE49-F238E27FC236}">
                <a16:creationId xmlns:a16="http://schemas.microsoft.com/office/drawing/2014/main" id="{C2F94556-D2B6-4A99-A539-F1EF52F4100D}"/>
              </a:ext>
            </a:extLst>
          </p:cNvPr>
          <p:cNvSpPr txBox="1">
            <a:spLocks/>
          </p:cNvSpPr>
          <p:nvPr userDrawn="1"/>
        </p:nvSpPr>
        <p:spPr>
          <a:xfrm>
            <a:off x="8574886" y="6619080"/>
            <a:ext cx="274320" cy="238920"/>
          </a:xfrm>
          <a:prstGeom prst="rect">
            <a:avLst/>
          </a:prstGeom>
        </p:spPr>
        <p:txBody>
          <a:bodyPr lIns="36000" rIns="36000"/>
          <a:lstStyle>
            <a:defPPr>
              <a:defRPr lang="id-ID"/>
            </a:defPPr>
            <a:lvl1pPr marL="0" algn="ctr" defTabSz="914400" rtl="0" eaLnBrk="1" latinLnBrk="0" hangingPunct="1">
              <a:defRPr sz="10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1154D4-5514-42E3-8C03-56C3992B9DB9}" type="slidenum">
              <a:rPr lang="id-ID" smtClean="0"/>
              <a:pPr/>
              <a:t>‹nr.›</a:t>
            </a:fld>
            <a:endParaRPr lang="id-ID" dirty="0"/>
          </a:p>
        </p:txBody>
      </p:sp>
      <p:sp>
        <p:nvSpPr>
          <p:cNvPr id="8" name="Round Same Side Corner Rectangle 10">
            <a:extLst>
              <a:ext uri="{FF2B5EF4-FFF2-40B4-BE49-F238E27FC236}">
                <a16:creationId xmlns:a16="http://schemas.microsoft.com/office/drawing/2014/main" id="{A53FE4FD-D6E9-4BFA-89A1-A831613E6744}"/>
              </a:ext>
            </a:extLst>
          </p:cNvPr>
          <p:cNvSpPr/>
          <p:nvPr userDrawn="1"/>
        </p:nvSpPr>
        <p:spPr>
          <a:xfrm>
            <a:off x="8574885" y="6613418"/>
            <a:ext cx="274320" cy="244581"/>
          </a:xfrm>
          <a:prstGeom prst="round2SameRect">
            <a:avLst/>
          </a:prstGeom>
          <a:solidFill>
            <a:srgbClr val="0C4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08022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BD2FE-53E5-4AE5-9C15-E50B167595D7}"/>
              </a:ext>
            </a:extLst>
          </p:cNvPr>
          <p:cNvSpPr>
            <a:spLocks noGrp="1"/>
          </p:cNvSpPr>
          <p:nvPr>
            <p:ph type="ctrTitle"/>
          </p:nvPr>
        </p:nvSpPr>
        <p:spPr>
          <a:xfrm>
            <a:off x="0" y="2785232"/>
            <a:ext cx="9144000" cy="757130"/>
          </a:xfrm>
        </p:spPr>
        <p:txBody>
          <a:bodyPr/>
          <a:lstStyle/>
          <a:p>
            <a:r>
              <a:rPr lang="en-US" dirty="0"/>
              <a:t>Digital money – private and state</a:t>
            </a:r>
          </a:p>
        </p:txBody>
      </p:sp>
      <p:sp>
        <p:nvSpPr>
          <p:cNvPr id="3" name="Subtitle 2">
            <a:extLst>
              <a:ext uri="{FF2B5EF4-FFF2-40B4-BE49-F238E27FC236}">
                <a16:creationId xmlns:a16="http://schemas.microsoft.com/office/drawing/2014/main" id="{9652F92D-5598-4FAB-9419-79F9BE547A34}"/>
              </a:ext>
            </a:extLst>
          </p:cNvPr>
          <p:cNvSpPr>
            <a:spLocks noGrp="1"/>
          </p:cNvSpPr>
          <p:nvPr>
            <p:ph type="subTitle" idx="1"/>
          </p:nvPr>
        </p:nvSpPr>
        <p:spPr>
          <a:xfrm>
            <a:off x="1" y="3559855"/>
            <a:ext cx="9143999" cy="757130"/>
          </a:xfrm>
        </p:spPr>
        <p:txBody>
          <a:bodyPr/>
          <a:lstStyle/>
          <a:p>
            <a:r>
              <a:rPr lang="en-US" dirty="0"/>
              <a:t>Cryptocurrencies and CBDC in the light of monetary theory and history</a:t>
            </a:r>
          </a:p>
        </p:txBody>
      </p:sp>
      <p:sp>
        <p:nvSpPr>
          <p:cNvPr id="4" name="Slide Number Placeholder 3">
            <a:extLst>
              <a:ext uri="{FF2B5EF4-FFF2-40B4-BE49-F238E27FC236}">
                <a16:creationId xmlns:a16="http://schemas.microsoft.com/office/drawing/2014/main" id="{8739D6EB-A1EF-4EC2-B584-71E0CF004634}"/>
              </a:ext>
            </a:extLst>
          </p:cNvPr>
          <p:cNvSpPr>
            <a:spLocks noGrp="1"/>
          </p:cNvSpPr>
          <p:nvPr>
            <p:ph type="sldNum" sz="quarter" idx="12"/>
          </p:nvPr>
        </p:nvSpPr>
        <p:spPr/>
        <p:txBody>
          <a:bodyPr/>
          <a:lstStyle/>
          <a:p>
            <a:fld id="{201154D4-5514-42E3-8C03-56C3992B9DB9}" type="slidenum">
              <a:rPr lang="id-ID" smtClean="0"/>
              <a:t>0</a:t>
            </a:fld>
            <a:endParaRPr lang="id-ID"/>
          </a:p>
        </p:txBody>
      </p:sp>
      <p:sp>
        <p:nvSpPr>
          <p:cNvPr id="5" name="Subtitle 6">
            <a:extLst>
              <a:ext uri="{FF2B5EF4-FFF2-40B4-BE49-F238E27FC236}">
                <a16:creationId xmlns:a16="http://schemas.microsoft.com/office/drawing/2014/main" id="{D7DC0A8A-7CFA-403C-8FAE-5878AECBC9D2}"/>
              </a:ext>
            </a:extLst>
          </p:cNvPr>
          <p:cNvSpPr txBox="1">
            <a:spLocks/>
          </p:cNvSpPr>
          <p:nvPr/>
        </p:nvSpPr>
        <p:spPr>
          <a:xfrm>
            <a:off x="1185682" y="5500589"/>
            <a:ext cx="6858000" cy="424732"/>
          </a:xfrm>
          <a:prstGeom prst="rect">
            <a:avLst/>
          </a:prstGeom>
        </p:spPr>
        <p:txBody>
          <a:bodyPr vert="horz"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i="1" dirty="0"/>
              <a:t>Lars Christensen</a:t>
            </a:r>
            <a:endParaRPr lang="id-ID" i="1" dirty="0"/>
          </a:p>
        </p:txBody>
      </p:sp>
    </p:spTree>
    <p:extLst>
      <p:ext uri="{BB962C8B-B14F-4D97-AF65-F5344CB8AC3E}">
        <p14:creationId xmlns:p14="http://schemas.microsoft.com/office/powerpoint/2010/main" val="1744269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A64FB-8045-4F81-8BE6-C985E1866BDE}"/>
              </a:ext>
            </a:extLst>
          </p:cNvPr>
          <p:cNvSpPr>
            <a:spLocks noGrp="1"/>
          </p:cNvSpPr>
          <p:nvPr>
            <p:ph type="title"/>
          </p:nvPr>
        </p:nvSpPr>
        <p:spPr/>
        <p:txBody>
          <a:bodyPr/>
          <a:lstStyle/>
          <a:p>
            <a:r>
              <a:rPr lang="da-DK" b="1" dirty="0" err="1">
                <a:latin typeface="+mn-lt"/>
              </a:rPr>
              <a:t>Why</a:t>
            </a:r>
            <a:r>
              <a:rPr lang="da-DK" b="1" dirty="0">
                <a:latin typeface="+mn-lt"/>
              </a:rPr>
              <a:t> </a:t>
            </a:r>
            <a:r>
              <a:rPr lang="da-DK" b="1" dirty="0" err="1">
                <a:latin typeface="+mn-lt"/>
              </a:rPr>
              <a:t>will</a:t>
            </a:r>
            <a:r>
              <a:rPr lang="da-DK" b="1" dirty="0">
                <a:latin typeface="+mn-lt"/>
              </a:rPr>
              <a:t> anybody accept </a:t>
            </a:r>
            <a:r>
              <a:rPr lang="da-DK" b="1" dirty="0" err="1">
                <a:latin typeface="+mn-lt"/>
              </a:rPr>
              <a:t>fiat</a:t>
            </a:r>
            <a:r>
              <a:rPr lang="da-DK" b="1" dirty="0">
                <a:latin typeface="+mn-lt"/>
              </a:rPr>
              <a:t> </a:t>
            </a:r>
            <a:r>
              <a:rPr lang="da-DK" b="1" dirty="0" err="1">
                <a:latin typeface="+mn-lt"/>
              </a:rPr>
              <a:t>money</a:t>
            </a:r>
            <a:r>
              <a:rPr lang="da-DK" b="1" dirty="0">
                <a:latin typeface="+mn-lt"/>
              </a:rPr>
              <a:t>?</a:t>
            </a:r>
          </a:p>
        </p:txBody>
      </p:sp>
      <p:sp>
        <p:nvSpPr>
          <p:cNvPr id="3" name="Pladsholder til indhold 2">
            <a:extLst>
              <a:ext uri="{FF2B5EF4-FFF2-40B4-BE49-F238E27FC236}">
                <a16:creationId xmlns:a16="http://schemas.microsoft.com/office/drawing/2014/main" id="{1C6CAA05-97D9-4BAF-A74D-BA184DF21AE8}"/>
              </a:ext>
            </a:extLst>
          </p:cNvPr>
          <p:cNvSpPr>
            <a:spLocks noGrp="1"/>
          </p:cNvSpPr>
          <p:nvPr>
            <p:ph idx="1"/>
          </p:nvPr>
        </p:nvSpPr>
        <p:spPr/>
        <p:txBody>
          <a:bodyPr/>
          <a:lstStyle/>
          <a:p>
            <a:pPr marL="257175" indent="-257175"/>
            <a:r>
              <a:rPr lang="en-US" dirty="0"/>
              <a:t>Why does it have a positive value? </a:t>
            </a:r>
          </a:p>
          <a:p>
            <a:pPr marL="257175" indent="-257175"/>
            <a:r>
              <a:rPr lang="en-US" dirty="0"/>
              <a:t>Why is there real demand for it?</a:t>
            </a:r>
          </a:p>
          <a:p>
            <a:pPr marL="257175" indent="-257175"/>
            <a:r>
              <a:rPr lang="en-US" dirty="0"/>
              <a:t>Legal tender, receivable in taxes</a:t>
            </a:r>
          </a:p>
          <a:p>
            <a:pPr marL="257175" indent="-257175"/>
            <a:r>
              <a:rPr lang="en-US" dirty="0"/>
              <a:t>… but </a:t>
            </a:r>
            <a:r>
              <a:rPr lang="en-US" i="1" dirty="0"/>
              <a:t>inertia</a:t>
            </a:r>
            <a:r>
              <a:rPr lang="en-US" dirty="0"/>
              <a:t> can be enough</a:t>
            </a:r>
          </a:p>
          <a:p>
            <a:endParaRPr lang="da-DK" dirty="0"/>
          </a:p>
        </p:txBody>
      </p:sp>
      <p:sp>
        <p:nvSpPr>
          <p:cNvPr id="4" name="Pladsholder til slidenummer 3">
            <a:extLst>
              <a:ext uri="{FF2B5EF4-FFF2-40B4-BE49-F238E27FC236}">
                <a16:creationId xmlns:a16="http://schemas.microsoft.com/office/drawing/2014/main" id="{CA8D509A-2B79-4DC3-A815-DB715629F2DF}"/>
              </a:ext>
            </a:extLst>
          </p:cNvPr>
          <p:cNvSpPr>
            <a:spLocks noGrp="1"/>
          </p:cNvSpPr>
          <p:nvPr>
            <p:ph type="sldNum" sz="quarter" idx="12"/>
          </p:nvPr>
        </p:nvSpPr>
        <p:spPr/>
        <p:txBody>
          <a:bodyPr/>
          <a:lstStyle/>
          <a:p>
            <a:fld id="{DB081FF4-72A8-45CE-85C3-CD9BE74C3E18}" type="slidenum">
              <a:rPr lang="en-US" smtClean="0"/>
              <a:pPr/>
              <a:t>9</a:t>
            </a:fld>
            <a:endParaRPr lang="en-US"/>
          </a:p>
        </p:txBody>
      </p:sp>
      <p:pic>
        <p:nvPicPr>
          <p:cNvPr id="5" name="Billede 4" descr="Et billede, der indeholder tekst&#10;&#10;Automatisk genereret beskrivelse">
            <a:extLst>
              <a:ext uri="{FF2B5EF4-FFF2-40B4-BE49-F238E27FC236}">
                <a16:creationId xmlns:a16="http://schemas.microsoft.com/office/drawing/2014/main" id="{E6518D87-954F-854F-97AB-617801066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849129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28CEB-FF7E-4F7D-A7E3-2339ECF4055D}"/>
              </a:ext>
            </a:extLst>
          </p:cNvPr>
          <p:cNvSpPr>
            <a:spLocks noGrp="1"/>
          </p:cNvSpPr>
          <p:nvPr>
            <p:ph type="title"/>
          </p:nvPr>
        </p:nvSpPr>
        <p:spPr/>
        <p:txBody>
          <a:bodyPr>
            <a:normAutofit fontScale="90000"/>
          </a:bodyPr>
          <a:lstStyle/>
          <a:p>
            <a:r>
              <a:rPr lang="da-DK" b="1" dirty="0">
                <a:latin typeface="+mn-lt"/>
              </a:rPr>
              <a:t>”</a:t>
            </a:r>
            <a:r>
              <a:rPr lang="da-DK" b="1" dirty="0" err="1">
                <a:latin typeface="+mn-lt"/>
              </a:rPr>
              <a:t>Miracle</a:t>
            </a:r>
            <a:r>
              <a:rPr lang="da-DK" b="1" dirty="0">
                <a:latin typeface="+mn-lt"/>
              </a:rPr>
              <a:t> </a:t>
            </a:r>
            <a:r>
              <a:rPr lang="da-DK" b="1" dirty="0" err="1">
                <a:latin typeface="+mn-lt"/>
              </a:rPr>
              <a:t>money</a:t>
            </a:r>
            <a:r>
              <a:rPr lang="da-DK" b="1" dirty="0">
                <a:latin typeface="+mn-lt"/>
              </a:rPr>
              <a:t>” </a:t>
            </a:r>
            <a:br>
              <a:rPr lang="da-DK" b="1" dirty="0">
                <a:latin typeface="+mn-lt"/>
              </a:rPr>
            </a:br>
            <a:r>
              <a:rPr lang="da-DK" b="1" dirty="0">
                <a:latin typeface="+mn-lt"/>
              </a:rPr>
              <a:t>…</a:t>
            </a:r>
            <a:r>
              <a:rPr lang="da-DK" b="1" dirty="0" err="1">
                <a:latin typeface="+mn-lt"/>
              </a:rPr>
              <a:t>fiat</a:t>
            </a:r>
            <a:r>
              <a:rPr lang="da-DK" b="1" dirty="0">
                <a:latin typeface="+mn-lt"/>
              </a:rPr>
              <a:t> </a:t>
            </a:r>
            <a:r>
              <a:rPr lang="da-DK" b="1" dirty="0" err="1">
                <a:latin typeface="+mn-lt"/>
              </a:rPr>
              <a:t>money</a:t>
            </a:r>
            <a:r>
              <a:rPr lang="da-DK" b="1" dirty="0">
                <a:latin typeface="+mn-lt"/>
              </a:rPr>
              <a:t> </a:t>
            </a:r>
            <a:r>
              <a:rPr lang="da-DK" b="1" dirty="0" err="1">
                <a:latin typeface="+mn-lt"/>
              </a:rPr>
              <a:t>without</a:t>
            </a:r>
            <a:r>
              <a:rPr lang="da-DK" b="1" dirty="0">
                <a:latin typeface="+mn-lt"/>
              </a:rPr>
              <a:t> legal tender </a:t>
            </a:r>
            <a:r>
              <a:rPr lang="da-DK" b="1" dirty="0" err="1">
                <a:latin typeface="+mn-lt"/>
              </a:rPr>
              <a:t>laws</a:t>
            </a:r>
            <a:endParaRPr lang="da-DK" b="1" dirty="0">
              <a:latin typeface="+mn-lt"/>
            </a:endParaRPr>
          </a:p>
        </p:txBody>
      </p:sp>
      <p:sp>
        <p:nvSpPr>
          <p:cNvPr id="3" name="Pladsholder til indhold 2">
            <a:extLst>
              <a:ext uri="{FF2B5EF4-FFF2-40B4-BE49-F238E27FC236}">
                <a16:creationId xmlns:a16="http://schemas.microsoft.com/office/drawing/2014/main" id="{5BEF8C9E-3BE3-4C24-922C-C95CC984B726}"/>
              </a:ext>
            </a:extLst>
          </p:cNvPr>
          <p:cNvSpPr>
            <a:spLocks noGrp="1"/>
          </p:cNvSpPr>
          <p:nvPr>
            <p:ph idx="1"/>
          </p:nvPr>
        </p:nvSpPr>
        <p:spPr>
          <a:xfrm>
            <a:off x="628650" y="1625674"/>
            <a:ext cx="7886700" cy="4351338"/>
          </a:xfrm>
        </p:spPr>
        <p:txBody>
          <a:bodyPr>
            <a:normAutofit lnSpcReduction="10000"/>
          </a:bodyPr>
          <a:lstStyle/>
          <a:p>
            <a:endParaRPr lang="da-DK" dirty="0"/>
          </a:p>
          <a:p>
            <a:endParaRPr lang="da-DK" dirty="0"/>
          </a:p>
          <a:p>
            <a:endParaRPr lang="da-DK" dirty="0"/>
          </a:p>
          <a:p>
            <a:endParaRPr lang="da-DK" dirty="0"/>
          </a:p>
          <a:p>
            <a:endParaRPr lang="da-DK" dirty="0"/>
          </a:p>
          <a:p>
            <a:r>
              <a:rPr lang="da-DK" dirty="0" err="1"/>
              <a:t>Soviet</a:t>
            </a:r>
            <a:r>
              <a:rPr lang="da-DK" dirty="0"/>
              <a:t> Union/</a:t>
            </a:r>
            <a:r>
              <a:rPr lang="da-DK" dirty="0" err="1"/>
              <a:t>Russia</a:t>
            </a:r>
            <a:r>
              <a:rPr lang="da-DK" dirty="0"/>
              <a:t> 1917-22</a:t>
            </a:r>
          </a:p>
          <a:p>
            <a:r>
              <a:rPr lang="da-DK" dirty="0" err="1"/>
              <a:t>Stateless</a:t>
            </a:r>
            <a:r>
              <a:rPr lang="en-US" dirty="0"/>
              <a:t> Somalia from January 1991 to August 2012</a:t>
            </a:r>
            <a:endParaRPr lang="da-DK" dirty="0"/>
          </a:p>
          <a:p>
            <a:r>
              <a:rPr lang="da-DK" dirty="0"/>
              <a:t>”</a:t>
            </a:r>
            <a:r>
              <a:rPr lang="da-DK" dirty="0" err="1"/>
              <a:t>Iraqi</a:t>
            </a:r>
            <a:r>
              <a:rPr lang="da-DK" dirty="0"/>
              <a:t> Swiss Dinar” </a:t>
            </a:r>
            <a:r>
              <a:rPr lang="da-DK" dirty="0" err="1"/>
              <a:t>after</a:t>
            </a:r>
            <a:r>
              <a:rPr lang="da-DK" dirty="0"/>
              <a:t> the </a:t>
            </a:r>
            <a:r>
              <a:rPr lang="da-DK" dirty="0" err="1"/>
              <a:t>first</a:t>
            </a:r>
            <a:r>
              <a:rPr lang="da-DK" dirty="0"/>
              <a:t> Gulf </a:t>
            </a:r>
            <a:r>
              <a:rPr lang="da-DK" dirty="0" err="1"/>
              <a:t>War</a:t>
            </a:r>
            <a:endParaRPr lang="da-DK" dirty="0"/>
          </a:p>
        </p:txBody>
      </p:sp>
      <p:sp>
        <p:nvSpPr>
          <p:cNvPr id="4" name="Pladsholder til slidenummer 3">
            <a:extLst>
              <a:ext uri="{FF2B5EF4-FFF2-40B4-BE49-F238E27FC236}">
                <a16:creationId xmlns:a16="http://schemas.microsoft.com/office/drawing/2014/main" id="{6C10DE73-81AB-4CD1-95D9-E369E213DC61}"/>
              </a:ext>
            </a:extLst>
          </p:cNvPr>
          <p:cNvSpPr>
            <a:spLocks noGrp="1"/>
          </p:cNvSpPr>
          <p:nvPr>
            <p:ph type="sldNum" sz="quarter" idx="12"/>
          </p:nvPr>
        </p:nvSpPr>
        <p:spPr/>
        <p:txBody>
          <a:bodyPr/>
          <a:lstStyle/>
          <a:p>
            <a:fld id="{DB081FF4-72A8-45CE-85C3-CD9BE74C3E18}" type="slidenum">
              <a:rPr lang="en-US" smtClean="0"/>
              <a:pPr/>
              <a:t>10</a:t>
            </a:fld>
            <a:endParaRPr lang="en-US"/>
          </a:p>
        </p:txBody>
      </p:sp>
      <p:pic>
        <p:nvPicPr>
          <p:cNvPr id="5122" name="Picture 2" descr="https://i.pinimg.com/originals/ab/28/9e/ab289ee22319af3f2e5fcd1e1a18cbc1.jpg">
            <a:extLst>
              <a:ext uri="{FF2B5EF4-FFF2-40B4-BE49-F238E27FC236}">
                <a16:creationId xmlns:a16="http://schemas.microsoft.com/office/drawing/2014/main" id="{882736C7-3BD6-4F85-8B3A-76F801A8A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531" y="1336029"/>
            <a:ext cx="3277337" cy="2998415"/>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descr="Et billede, der indeholder tekst&#10;&#10;Automatisk genereret beskrivelse">
            <a:extLst>
              <a:ext uri="{FF2B5EF4-FFF2-40B4-BE49-F238E27FC236}">
                <a16:creationId xmlns:a16="http://schemas.microsoft.com/office/drawing/2014/main" id="{3C726E71-C466-E742-99BD-280B82962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112489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10;&#10;Automatisk genereret beskrivelse">
            <a:extLst>
              <a:ext uri="{FF2B5EF4-FFF2-40B4-BE49-F238E27FC236}">
                <a16:creationId xmlns:a16="http://schemas.microsoft.com/office/drawing/2014/main" id="{67EEBEF1-CC34-004D-8D43-AF8A86B8C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
        <p:nvSpPr>
          <p:cNvPr id="3" name="Pladsholder til indhold 2">
            <a:extLst>
              <a:ext uri="{FF2B5EF4-FFF2-40B4-BE49-F238E27FC236}">
                <a16:creationId xmlns:a16="http://schemas.microsoft.com/office/drawing/2014/main" id="{546ED979-4E5F-48CB-8A54-7DF988FB3CD3}"/>
              </a:ext>
            </a:extLst>
          </p:cNvPr>
          <p:cNvSpPr>
            <a:spLocks noGrp="1"/>
          </p:cNvSpPr>
          <p:nvPr>
            <p:ph idx="1"/>
          </p:nvPr>
        </p:nvSpPr>
        <p:spPr>
          <a:xfrm>
            <a:off x="443060" y="471339"/>
            <a:ext cx="6570482" cy="3275586"/>
          </a:xfrm>
        </p:spPr>
        <p:txBody>
          <a:bodyPr>
            <a:normAutofit fontScale="70000" lnSpcReduction="20000"/>
          </a:bodyPr>
          <a:lstStyle/>
          <a:p>
            <a:pPr marL="0" indent="0">
              <a:buNone/>
            </a:pPr>
            <a:r>
              <a:rPr lang="en-US" dirty="0"/>
              <a:t>“It is remarkable that, under these circumstances, tsar notes, which were also called “Romanov” or “Nikolai” notes, were legal tender abroad, and circulated throughout the former Russian Empire. </a:t>
            </a:r>
          </a:p>
          <a:p>
            <a:pPr marL="0" indent="0">
              <a:buNone/>
            </a:pPr>
            <a:endParaRPr lang="en-US" dirty="0"/>
          </a:p>
          <a:p>
            <a:pPr marL="0" indent="0">
              <a:buNone/>
            </a:pPr>
            <a:r>
              <a:rPr lang="en-US" dirty="0"/>
              <a:t>Up until 1922, they were willingly accepted by the population, which considered them a “strong” currency, and were often kept for savings. Moreover, having its own purposes in mind, the Soviet government continued printing and issuing tsar notes for a number of years.” </a:t>
            </a:r>
          </a:p>
          <a:p>
            <a:pPr marL="0" indent="0">
              <a:buNone/>
            </a:pPr>
            <a:endParaRPr lang="da-DK" dirty="0"/>
          </a:p>
          <a:p>
            <a:pPr marL="0" indent="0" algn="r">
              <a:buNone/>
            </a:pPr>
            <a:r>
              <a:rPr lang="da-DK" i="1" dirty="0"/>
              <a:t>”Money of the Russian Revolution 1917-1920</a:t>
            </a:r>
            <a:r>
              <a:rPr lang="da-DK" dirty="0"/>
              <a:t>”</a:t>
            </a:r>
          </a:p>
        </p:txBody>
      </p:sp>
      <p:sp>
        <p:nvSpPr>
          <p:cNvPr id="4" name="Pladsholder til slidenummer 3">
            <a:extLst>
              <a:ext uri="{FF2B5EF4-FFF2-40B4-BE49-F238E27FC236}">
                <a16:creationId xmlns:a16="http://schemas.microsoft.com/office/drawing/2014/main" id="{C4738049-65A3-4C5B-80C5-5A948482B1D8}"/>
              </a:ext>
            </a:extLst>
          </p:cNvPr>
          <p:cNvSpPr>
            <a:spLocks noGrp="1"/>
          </p:cNvSpPr>
          <p:nvPr>
            <p:ph type="sldNum" sz="quarter" idx="12"/>
          </p:nvPr>
        </p:nvSpPr>
        <p:spPr/>
        <p:txBody>
          <a:bodyPr/>
          <a:lstStyle/>
          <a:p>
            <a:fld id="{DB081FF4-72A8-45CE-85C3-CD9BE74C3E18}" type="slidenum">
              <a:rPr lang="en-US" smtClean="0"/>
              <a:pPr/>
              <a:t>11</a:t>
            </a:fld>
            <a:endParaRPr lang="en-US"/>
          </a:p>
        </p:txBody>
      </p:sp>
      <p:pic>
        <p:nvPicPr>
          <p:cNvPr id="15362" name="Picture 2" descr="https://qph.ec.quoracdn.net/main-qimg-f2d0e2a4274003f67c3902c72426cc54">
            <a:extLst>
              <a:ext uri="{FF2B5EF4-FFF2-40B4-BE49-F238E27FC236}">
                <a16:creationId xmlns:a16="http://schemas.microsoft.com/office/drawing/2014/main" id="{13AD4E28-66FB-41E4-AA9D-D29539401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066" y="3746925"/>
            <a:ext cx="4530874" cy="218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42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10;&#10;Automatisk genereret beskrivelse">
            <a:extLst>
              <a:ext uri="{FF2B5EF4-FFF2-40B4-BE49-F238E27FC236}">
                <a16:creationId xmlns:a16="http://schemas.microsoft.com/office/drawing/2014/main" id="{A4C07D60-8B88-934D-B617-3CB9CE6B9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
        <p:nvSpPr>
          <p:cNvPr id="2" name="Titel 1">
            <a:extLst>
              <a:ext uri="{FF2B5EF4-FFF2-40B4-BE49-F238E27FC236}">
                <a16:creationId xmlns:a16="http://schemas.microsoft.com/office/drawing/2014/main" id="{A9BA4C0B-866E-44FC-A2A0-984AB50CBB31}"/>
              </a:ext>
            </a:extLst>
          </p:cNvPr>
          <p:cNvSpPr>
            <a:spLocks noGrp="1"/>
          </p:cNvSpPr>
          <p:nvPr>
            <p:ph type="title"/>
          </p:nvPr>
        </p:nvSpPr>
        <p:spPr/>
        <p:txBody>
          <a:bodyPr/>
          <a:lstStyle/>
          <a:p>
            <a:r>
              <a:rPr lang="da-DK" b="1" dirty="0" err="1">
                <a:latin typeface="+mn-lt"/>
              </a:rPr>
              <a:t>Iraqis</a:t>
            </a:r>
            <a:r>
              <a:rPr lang="da-DK" b="1" dirty="0">
                <a:latin typeface="+mn-lt"/>
              </a:rPr>
              <a:t> </a:t>
            </a:r>
            <a:r>
              <a:rPr lang="da-DK" b="1" dirty="0" err="1">
                <a:latin typeface="+mn-lt"/>
              </a:rPr>
              <a:t>trusted</a:t>
            </a:r>
            <a:r>
              <a:rPr lang="da-DK" b="1" dirty="0">
                <a:latin typeface="+mn-lt"/>
              </a:rPr>
              <a:t> the ”Swiss Dinar” more </a:t>
            </a:r>
            <a:r>
              <a:rPr lang="da-DK" b="1" dirty="0" err="1">
                <a:latin typeface="+mn-lt"/>
              </a:rPr>
              <a:t>than</a:t>
            </a:r>
            <a:r>
              <a:rPr lang="da-DK" b="1" dirty="0">
                <a:latin typeface="+mn-lt"/>
              </a:rPr>
              <a:t> Saddam</a:t>
            </a:r>
          </a:p>
        </p:txBody>
      </p:sp>
      <p:sp>
        <p:nvSpPr>
          <p:cNvPr id="4" name="Pladsholder til slidenummer 3">
            <a:extLst>
              <a:ext uri="{FF2B5EF4-FFF2-40B4-BE49-F238E27FC236}">
                <a16:creationId xmlns:a16="http://schemas.microsoft.com/office/drawing/2014/main" id="{78900CF6-4B08-4C1B-A97D-B44C05B9E4F8}"/>
              </a:ext>
            </a:extLst>
          </p:cNvPr>
          <p:cNvSpPr>
            <a:spLocks noGrp="1"/>
          </p:cNvSpPr>
          <p:nvPr>
            <p:ph type="sldNum" sz="quarter" idx="12"/>
          </p:nvPr>
        </p:nvSpPr>
        <p:spPr/>
        <p:txBody>
          <a:bodyPr/>
          <a:lstStyle/>
          <a:p>
            <a:fld id="{DB081FF4-72A8-45CE-85C3-CD9BE74C3E18}" type="slidenum">
              <a:rPr lang="en-US" smtClean="0"/>
              <a:pPr/>
              <a:t>12</a:t>
            </a:fld>
            <a:endParaRPr lang="en-US"/>
          </a:p>
        </p:txBody>
      </p:sp>
      <p:pic>
        <p:nvPicPr>
          <p:cNvPr id="6146" name="Picture 2" descr="http://3.bp.blogspot.com/-c5u725HpBzo/UaPYmYXhMwI/AAAAAAAAAYc/xtt9ldE6QEU/s1600/king1.GIF">
            <a:extLst>
              <a:ext uri="{FF2B5EF4-FFF2-40B4-BE49-F238E27FC236}">
                <a16:creationId xmlns:a16="http://schemas.microsoft.com/office/drawing/2014/main" id="{8AA4A1CF-1D52-4B40-9646-E7343DC0AA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9"/>
          <a:stretch/>
        </p:blipFill>
        <p:spPr bwMode="auto">
          <a:xfrm>
            <a:off x="2287812" y="1678207"/>
            <a:ext cx="4987195" cy="467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68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384AC-C9E1-4D81-8317-EFC1EB7D80D0}"/>
              </a:ext>
            </a:extLst>
          </p:cNvPr>
          <p:cNvSpPr>
            <a:spLocks noGrp="1"/>
          </p:cNvSpPr>
          <p:nvPr>
            <p:ph type="title"/>
          </p:nvPr>
        </p:nvSpPr>
        <p:spPr>
          <a:xfrm>
            <a:off x="628650" y="365126"/>
            <a:ext cx="7450121" cy="1325563"/>
          </a:xfrm>
        </p:spPr>
        <p:txBody>
          <a:bodyPr>
            <a:normAutofit fontScale="90000"/>
          </a:bodyPr>
          <a:lstStyle/>
          <a:p>
            <a:r>
              <a:rPr lang="da-DK" b="1" dirty="0" err="1">
                <a:latin typeface="+mn-lt"/>
              </a:rPr>
              <a:t>There</a:t>
            </a:r>
            <a:r>
              <a:rPr lang="da-DK" b="1" dirty="0">
                <a:latin typeface="+mn-lt"/>
              </a:rPr>
              <a:t> is a long </a:t>
            </a:r>
            <a:r>
              <a:rPr lang="da-DK" b="1" dirty="0" err="1">
                <a:latin typeface="+mn-lt"/>
              </a:rPr>
              <a:t>history</a:t>
            </a:r>
            <a:r>
              <a:rPr lang="da-DK" b="1" dirty="0">
                <a:latin typeface="+mn-lt"/>
              </a:rPr>
              <a:t> of ‘private </a:t>
            </a:r>
            <a:r>
              <a:rPr lang="da-DK" b="1" dirty="0" err="1">
                <a:latin typeface="+mn-lt"/>
              </a:rPr>
              <a:t>money</a:t>
            </a:r>
            <a:r>
              <a:rPr lang="da-DK" b="1" dirty="0">
                <a:latin typeface="+mn-lt"/>
              </a:rPr>
              <a:t>’ and </a:t>
            </a:r>
            <a:r>
              <a:rPr lang="da-DK" b="1" dirty="0" err="1">
                <a:latin typeface="+mn-lt"/>
              </a:rPr>
              <a:t>Free</a:t>
            </a:r>
            <a:r>
              <a:rPr lang="da-DK" b="1" dirty="0">
                <a:latin typeface="+mn-lt"/>
              </a:rPr>
              <a:t> Banking</a:t>
            </a:r>
          </a:p>
        </p:txBody>
      </p:sp>
      <p:sp>
        <p:nvSpPr>
          <p:cNvPr id="4" name="Pladsholder til slidenummer 3">
            <a:extLst>
              <a:ext uri="{FF2B5EF4-FFF2-40B4-BE49-F238E27FC236}">
                <a16:creationId xmlns:a16="http://schemas.microsoft.com/office/drawing/2014/main" id="{14E221FA-E3AA-4B9F-B0A7-07DBD3F7BE9B}"/>
              </a:ext>
            </a:extLst>
          </p:cNvPr>
          <p:cNvSpPr>
            <a:spLocks noGrp="1"/>
          </p:cNvSpPr>
          <p:nvPr>
            <p:ph type="sldNum" sz="quarter" idx="12"/>
          </p:nvPr>
        </p:nvSpPr>
        <p:spPr/>
        <p:txBody>
          <a:bodyPr/>
          <a:lstStyle/>
          <a:p>
            <a:fld id="{DB081FF4-72A8-45CE-85C3-CD9BE74C3E18}" type="slidenum">
              <a:rPr lang="en-US" smtClean="0"/>
              <a:pPr/>
              <a:t>13</a:t>
            </a:fld>
            <a:endParaRPr lang="en-US" dirty="0"/>
          </a:p>
        </p:txBody>
      </p:sp>
      <p:pic>
        <p:nvPicPr>
          <p:cNvPr id="6" name="Billede 5">
            <a:extLst>
              <a:ext uri="{FF2B5EF4-FFF2-40B4-BE49-F238E27FC236}">
                <a16:creationId xmlns:a16="http://schemas.microsoft.com/office/drawing/2014/main" id="{05175EA3-7FD5-4501-83F4-1DC949596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712" y="1847654"/>
            <a:ext cx="3028575" cy="4355184"/>
          </a:xfrm>
          <a:prstGeom prst="rect">
            <a:avLst/>
          </a:prstGeom>
        </p:spPr>
      </p:pic>
      <p:pic>
        <p:nvPicPr>
          <p:cNvPr id="7170" name="Picture 2" descr="http://www.ebuy.dk/aimages/udslarge/27097.jpg">
            <a:extLst>
              <a:ext uri="{FF2B5EF4-FFF2-40B4-BE49-F238E27FC236}">
                <a16:creationId xmlns:a16="http://schemas.microsoft.com/office/drawing/2014/main" id="{E156D619-ECFB-49BE-938A-8410D699D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925" y="2119304"/>
            <a:ext cx="3387785" cy="3368964"/>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descr="Et billede, der indeholder tekst&#10;&#10;Automatisk genereret beskrivelse">
            <a:extLst>
              <a:ext uri="{FF2B5EF4-FFF2-40B4-BE49-F238E27FC236}">
                <a16:creationId xmlns:a16="http://schemas.microsoft.com/office/drawing/2014/main" id="{8B2FD68B-CFCF-2F4B-9EC9-42275F1C15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46093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55B0B-D12A-425B-B800-539F3687740F}"/>
              </a:ext>
            </a:extLst>
          </p:cNvPr>
          <p:cNvSpPr>
            <a:spLocks noGrp="1"/>
          </p:cNvSpPr>
          <p:nvPr>
            <p:ph type="title"/>
          </p:nvPr>
        </p:nvSpPr>
        <p:spPr/>
        <p:txBody>
          <a:bodyPr/>
          <a:lstStyle/>
          <a:p>
            <a:r>
              <a:rPr lang="da-DK" b="1" dirty="0">
                <a:latin typeface="+mn-lt"/>
              </a:rPr>
              <a:t>Danske Bank </a:t>
            </a:r>
            <a:r>
              <a:rPr lang="da-DK" b="1" dirty="0" err="1">
                <a:latin typeface="+mn-lt"/>
              </a:rPr>
              <a:t>controls</a:t>
            </a:r>
            <a:r>
              <a:rPr lang="da-DK" b="1" dirty="0">
                <a:latin typeface="+mn-lt"/>
              </a:rPr>
              <a:t> the Northern Irish </a:t>
            </a:r>
            <a:r>
              <a:rPr lang="da-DK" b="1" dirty="0" err="1">
                <a:latin typeface="+mn-lt"/>
              </a:rPr>
              <a:t>printing</a:t>
            </a:r>
            <a:r>
              <a:rPr lang="da-DK" b="1" dirty="0">
                <a:latin typeface="+mn-lt"/>
              </a:rPr>
              <a:t> </a:t>
            </a:r>
            <a:r>
              <a:rPr lang="da-DK" b="1" dirty="0" err="1">
                <a:latin typeface="+mn-lt"/>
              </a:rPr>
              <a:t>press</a:t>
            </a:r>
            <a:endParaRPr lang="da-DK" b="1" dirty="0">
              <a:latin typeface="+mn-lt"/>
            </a:endParaRPr>
          </a:p>
        </p:txBody>
      </p:sp>
      <p:sp>
        <p:nvSpPr>
          <p:cNvPr id="4" name="Pladsholder til slidenummer 3">
            <a:extLst>
              <a:ext uri="{FF2B5EF4-FFF2-40B4-BE49-F238E27FC236}">
                <a16:creationId xmlns:a16="http://schemas.microsoft.com/office/drawing/2014/main" id="{490A7239-5CFF-4CE6-848C-B5EC081AC943}"/>
              </a:ext>
            </a:extLst>
          </p:cNvPr>
          <p:cNvSpPr>
            <a:spLocks noGrp="1"/>
          </p:cNvSpPr>
          <p:nvPr>
            <p:ph type="sldNum" sz="quarter" idx="12"/>
          </p:nvPr>
        </p:nvSpPr>
        <p:spPr/>
        <p:txBody>
          <a:bodyPr/>
          <a:lstStyle/>
          <a:p>
            <a:fld id="{DB081FF4-72A8-45CE-85C3-CD9BE74C3E18}" type="slidenum">
              <a:rPr lang="en-US" smtClean="0"/>
              <a:pPr/>
              <a:t>14</a:t>
            </a:fld>
            <a:endParaRPr lang="en-US"/>
          </a:p>
        </p:txBody>
      </p:sp>
      <p:pic>
        <p:nvPicPr>
          <p:cNvPr id="8194" name="Picture 2" descr="Northern_Ireland_DB_20_pounds_2016.07.06_B502b_P213_AB_9862802_f">
            <a:extLst>
              <a:ext uri="{FF2B5EF4-FFF2-40B4-BE49-F238E27FC236}">
                <a16:creationId xmlns:a16="http://schemas.microsoft.com/office/drawing/2014/main" id="{15458606-2815-47D9-9AE3-C2C00A835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177" y="1944680"/>
            <a:ext cx="7179849" cy="3742687"/>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descr="Et billede, der indeholder tekst&#10;&#10;Automatisk genereret beskrivelse">
            <a:extLst>
              <a:ext uri="{FF2B5EF4-FFF2-40B4-BE49-F238E27FC236}">
                <a16:creationId xmlns:a16="http://schemas.microsoft.com/office/drawing/2014/main" id="{B670354A-B803-A34B-A62E-11BD52BAE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409196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0" y="3200400"/>
            <a:ext cx="2171700"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Rectangle 2"/>
          <p:cNvSpPr>
            <a:spLocks noGrp="1" noChangeArrowheads="1"/>
          </p:cNvSpPr>
          <p:nvPr>
            <p:ph type="title"/>
          </p:nvPr>
        </p:nvSpPr>
        <p:spPr>
          <a:xfrm>
            <a:off x="628650" y="1131094"/>
            <a:ext cx="7886700" cy="994172"/>
          </a:xfrm>
        </p:spPr>
        <p:txBody>
          <a:bodyPr>
            <a:noAutofit/>
          </a:bodyPr>
          <a:lstStyle/>
          <a:p>
            <a:pPr eaLnBrk="1" hangingPunct="1"/>
            <a:r>
              <a:rPr lang="en-US" altLang="en-US" sz="3600" b="1" dirty="0">
                <a:latin typeface="+mn-lt"/>
              </a:rPr>
              <a:t>Money 5.0: private digital “IOU nothing” </a:t>
            </a:r>
            <a:br>
              <a:rPr lang="en-US" altLang="en-US" sz="3600" b="1" dirty="0">
                <a:latin typeface="+mn-lt"/>
              </a:rPr>
            </a:br>
            <a:endParaRPr lang="en-US" altLang="en-US" sz="3600" b="1" dirty="0">
              <a:latin typeface="+mn-lt"/>
            </a:endParaRPr>
          </a:p>
        </p:txBody>
      </p:sp>
      <p:pic>
        <p:nvPicPr>
          <p:cNvPr id="7" name="Picture 6" descr="http://siliconangle.com/files/2012/11/bitcoin-hal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309" y="2173886"/>
            <a:ext cx="3390794" cy="3390794"/>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descr="Et billede, der indeholder tekst&#10;&#10;Automatisk genereret beskrivelse">
            <a:extLst>
              <a:ext uri="{FF2B5EF4-FFF2-40B4-BE49-F238E27FC236}">
                <a16:creationId xmlns:a16="http://schemas.microsoft.com/office/drawing/2014/main" id="{FD567984-F4FC-9540-9CB2-5C1D2268E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1733804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131094"/>
            <a:ext cx="7886700" cy="994172"/>
          </a:xfrm>
        </p:spPr>
        <p:txBody>
          <a:bodyPr>
            <a:normAutofit/>
          </a:bodyPr>
          <a:lstStyle/>
          <a:p>
            <a:r>
              <a:rPr lang="en-US" sz="4000" b="1" dirty="0">
                <a:latin typeface="+mn-lt"/>
              </a:rPr>
              <a:t>The Bitcoin project</a:t>
            </a:r>
          </a:p>
        </p:txBody>
      </p:sp>
      <p:sp>
        <p:nvSpPr>
          <p:cNvPr id="3" name="Content Placeholder 2"/>
          <p:cNvSpPr>
            <a:spLocks noGrp="1"/>
          </p:cNvSpPr>
          <p:nvPr>
            <p:ph idx="1"/>
          </p:nvPr>
        </p:nvSpPr>
        <p:spPr>
          <a:xfrm>
            <a:off x="628650" y="2226468"/>
            <a:ext cx="4989725" cy="4004649"/>
          </a:xfrm>
        </p:spPr>
        <p:txBody>
          <a:bodyPr>
            <a:normAutofit/>
          </a:bodyPr>
          <a:lstStyle/>
          <a:p>
            <a:r>
              <a:rPr lang="en-US" sz="2400" dirty="0"/>
              <a:t>Program launched 2009 as a hobby</a:t>
            </a:r>
          </a:p>
          <a:p>
            <a:r>
              <a:rPr lang="en-US" sz="2400" dirty="0"/>
              <a:t>Initially supported only by a community of enthusiasts </a:t>
            </a:r>
          </a:p>
          <a:p>
            <a:r>
              <a:rPr lang="en-US" sz="2400" dirty="0"/>
              <a:t>Now served by for-profit exchanges (</a:t>
            </a:r>
            <a:r>
              <a:rPr lang="en-US" sz="2400" dirty="0" err="1"/>
              <a:t>Bitstamp</a:t>
            </a:r>
            <a:r>
              <a:rPr lang="en-US" sz="2400" dirty="0"/>
              <a:t>, </a:t>
            </a:r>
            <a:r>
              <a:rPr lang="en-US" sz="2400" dirty="0" err="1"/>
              <a:t>Coinbase</a:t>
            </a:r>
            <a:r>
              <a:rPr lang="en-US" sz="2400" dirty="0"/>
              <a:t>, etc.) and payment processors (</a:t>
            </a:r>
            <a:r>
              <a:rPr lang="en-US" sz="2400" dirty="0" err="1"/>
              <a:t>BitPay</a:t>
            </a:r>
            <a:r>
              <a:rPr lang="en-US" sz="2400" dirty="0"/>
              <a:t>, </a:t>
            </a:r>
            <a:r>
              <a:rPr lang="en-US" sz="2400" dirty="0" err="1"/>
              <a:t>Coinkite</a:t>
            </a:r>
            <a:r>
              <a:rPr lang="en-US" sz="2400" dirty="0"/>
              <a:t>, etc.) </a:t>
            </a:r>
          </a:p>
          <a:p>
            <a:r>
              <a:rPr lang="en-US" sz="2400" dirty="0"/>
              <a:t>Who wrote the original program? “Satoshi </a:t>
            </a:r>
            <a:r>
              <a:rPr lang="en-US" sz="2400" dirty="0" err="1"/>
              <a:t>Nakamoto</a:t>
            </a:r>
            <a:r>
              <a:rPr lang="en-US" sz="2400" dirty="0"/>
              <a:t>,” a pseudonym</a:t>
            </a:r>
          </a:p>
          <a:p>
            <a:endParaRPr lang="en-US" sz="1800" dirty="0"/>
          </a:p>
          <a:p>
            <a:endParaRPr lang="en-US" sz="1800" dirty="0"/>
          </a:p>
        </p:txBody>
      </p:sp>
      <p:pic>
        <p:nvPicPr>
          <p:cNvPr id="4" name="Picture 3"/>
          <p:cNvPicPr>
            <a:picLocks noChangeAspect="1"/>
          </p:cNvPicPr>
          <p:nvPr/>
        </p:nvPicPr>
        <p:blipFill>
          <a:blip r:embed="rId2"/>
          <a:stretch>
            <a:fillRect/>
          </a:stretch>
        </p:blipFill>
        <p:spPr>
          <a:xfrm>
            <a:off x="6334125" y="1551072"/>
            <a:ext cx="2314575" cy="3091176"/>
          </a:xfrm>
          <a:prstGeom prst="rect">
            <a:avLst/>
          </a:prstGeom>
        </p:spPr>
      </p:pic>
      <p:pic>
        <p:nvPicPr>
          <p:cNvPr id="5" name="Picture 4"/>
          <p:cNvPicPr>
            <a:picLocks noChangeAspect="1"/>
          </p:cNvPicPr>
          <p:nvPr/>
        </p:nvPicPr>
        <p:blipFill>
          <a:blip r:embed="rId3"/>
          <a:stretch>
            <a:fillRect/>
          </a:stretch>
        </p:blipFill>
        <p:spPr>
          <a:xfrm>
            <a:off x="6333196" y="4642248"/>
            <a:ext cx="2315504" cy="1358502"/>
          </a:xfrm>
          <a:prstGeom prst="rect">
            <a:avLst/>
          </a:prstGeom>
        </p:spPr>
      </p:pic>
      <p:pic>
        <p:nvPicPr>
          <p:cNvPr id="6" name="Billede 5" descr="Et billede, der indeholder tekst&#10;&#10;Automatisk genereret beskrivelse">
            <a:extLst>
              <a:ext uri="{FF2B5EF4-FFF2-40B4-BE49-F238E27FC236}">
                <a16:creationId xmlns:a16="http://schemas.microsoft.com/office/drawing/2014/main" id="{9FFA1CDB-49CD-C345-88DE-3722B39C4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2117766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10;&#10;Automatisk genereret beskrivelse">
            <a:extLst>
              <a:ext uri="{FF2B5EF4-FFF2-40B4-BE49-F238E27FC236}">
                <a16:creationId xmlns:a16="http://schemas.microsoft.com/office/drawing/2014/main" id="{F9B71FD9-F37F-7846-8D2E-29FC21D8B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778896"/>
            <a:ext cx="3625736" cy="579290"/>
          </a:xfrm>
          <a:prstGeom prst="rect">
            <a:avLst/>
          </a:prstGeom>
        </p:spPr>
      </p:pic>
      <p:sp>
        <p:nvSpPr>
          <p:cNvPr id="2" name="Title 1"/>
          <p:cNvSpPr>
            <a:spLocks noGrp="1"/>
          </p:cNvSpPr>
          <p:nvPr>
            <p:ph type="title"/>
          </p:nvPr>
        </p:nvSpPr>
        <p:spPr>
          <a:xfrm>
            <a:off x="628650" y="865584"/>
            <a:ext cx="7886700" cy="535781"/>
          </a:xfrm>
        </p:spPr>
        <p:txBody>
          <a:bodyPr>
            <a:noAutofit/>
          </a:bodyPr>
          <a:lstStyle/>
          <a:p>
            <a:r>
              <a:rPr lang="en-US" sz="4000" b="1" dirty="0">
                <a:latin typeface="+mn-lt"/>
              </a:rPr>
              <a:t>Early history of Bitcoin</a:t>
            </a:r>
            <a:endParaRPr lang="en-US" sz="4000" dirty="0">
              <a:latin typeface="+mn-lt"/>
            </a:endParaRPr>
          </a:p>
        </p:txBody>
      </p:sp>
      <p:sp>
        <p:nvSpPr>
          <p:cNvPr id="3" name="Content Placeholder 2"/>
          <p:cNvSpPr>
            <a:spLocks noGrp="1"/>
          </p:cNvSpPr>
          <p:nvPr>
            <p:ph idx="1"/>
          </p:nvPr>
        </p:nvSpPr>
        <p:spPr>
          <a:xfrm>
            <a:off x="628650" y="1401365"/>
            <a:ext cx="7886700" cy="4131395"/>
          </a:xfrm>
        </p:spPr>
        <p:txBody>
          <a:bodyPr>
            <a:noAutofit/>
          </a:bodyPr>
          <a:lstStyle/>
          <a:p>
            <a:r>
              <a:rPr lang="en-US" sz="1800" dirty="0" err="1"/>
              <a:t>Digicash</a:t>
            </a:r>
            <a:r>
              <a:rPr lang="en-US" sz="1800" dirty="0"/>
              <a:t> (1983-1998): David </a:t>
            </a:r>
            <a:r>
              <a:rPr lang="en-US" sz="1800" dirty="0" err="1"/>
              <a:t>Chaum’s</a:t>
            </a:r>
            <a:r>
              <a:rPr lang="en-US" sz="1800" dirty="0"/>
              <a:t> project for issuing cryptographically secured (to block “double spending”) electronic currency, i.e. circulating e-banknotes</a:t>
            </a:r>
          </a:p>
          <a:p>
            <a:r>
              <a:rPr lang="en-US" sz="1800" dirty="0" err="1"/>
              <a:t>Hashcash</a:t>
            </a:r>
            <a:r>
              <a:rPr lang="en-US" sz="1800" dirty="0"/>
              <a:t> (1997): a ”proof-of-work” device for spam control (precursor to Bitcoin “mining”)</a:t>
            </a:r>
          </a:p>
          <a:p>
            <a:r>
              <a:rPr lang="en-US" sz="1800" dirty="0"/>
              <a:t>Early 2008: three proof-of-work-based cryptocurrency proposals: 		Wei Dai's b-money, Nick Szabo's bit gold, Hal Finney’s RPOW</a:t>
            </a:r>
          </a:p>
          <a:p>
            <a:r>
              <a:rPr lang="en-US" sz="1800" dirty="0"/>
              <a:t>November 2008: “Satoshi </a:t>
            </a:r>
            <a:r>
              <a:rPr lang="en-US" sz="1800" dirty="0" err="1"/>
              <a:t>Nakamoto</a:t>
            </a:r>
            <a:r>
              <a:rPr lang="en-US" sz="1800" dirty="0"/>
              <a:t>” posts white paper “</a:t>
            </a:r>
            <a:r>
              <a:rPr lang="en-US" sz="1800" i="1" dirty="0"/>
              <a:t>bitcoin: A Peer-to-Peer Electronic Cash System”</a:t>
            </a:r>
            <a:r>
              <a:rPr lang="en-US" sz="1800" dirty="0"/>
              <a:t> </a:t>
            </a:r>
          </a:p>
          <a:p>
            <a:r>
              <a:rPr lang="en-US" sz="1800" dirty="0"/>
              <a:t>January 2009: release of the first open source bitcoin software client, issue of the first bitcoins</a:t>
            </a:r>
            <a:r>
              <a:rPr lang="en-US" sz="1800" baseline="30000" dirty="0"/>
              <a:t> </a:t>
            </a:r>
            <a:r>
              <a:rPr lang="en-US" sz="1800" dirty="0"/>
              <a:t>(the "genesis block"). How to value them?</a:t>
            </a:r>
          </a:p>
          <a:p>
            <a:r>
              <a:rPr lang="en-US" sz="1800" dirty="0"/>
              <a:t>May 2010: BTC10,000 used to buy two pizzas</a:t>
            </a:r>
          </a:p>
          <a:p>
            <a:r>
              <a:rPr lang="en-US" sz="1800" dirty="0"/>
              <a:t>February-March 2011: BTC1 = US$1 </a:t>
            </a:r>
          </a:p>
          <a:p>
            <a:r>
              <a:rPr lang="en-US" sz="1800" dirty="0"/>
              <a:t>Today’s value: BTC1 = US$50,941 </a:t>
            </a:r>
          </a:p>
        </p:txBody>
      </p:sp>
      <p:pic>
        <p:nvPicPr>
          <p:cNvPr id="4" name="Picture 8" descr="https://bitcoin.org/img/open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4977" y="5285757"/>
            <a:ext cx="1413317" cy="141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655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1150"/>
            <a:ext cx="7886700" cy="544116"/>
          </a:xfrm>
        </p:spPr>
        <p:txBody>
          <a:bodyPr>
            <a:normAutofit/>
          </a:bodyPr>
          <a:lstStyle/>
          <a:p>
            <a:r>
              <a:rPr lang="en-US" sz="2700" b="1" dirty="0">
                <a:latin typeface="+mn-lt"/>
              </a:rPr>
              <a:t>Unlike a traditional banknote, a bitcoin is not</a:t>
            </a:r>
          </a:p>
        </p:txBody>
      </p:sp>
      <p:sp>
        <p:nvSpPr>
          <p:cNvPr id="3" name="Content Placeholder 2"/>
          <p:cNvSpPr>
            <a:spLocks noGrp="1"/>
          </p:cNvSpPr>
          <p:nvPr>
            <p:ph idx="1"/>
          </p:nvPr>
        </p:nvSpPr>
        <p:spPr>
          <a:xfrm>
            <a:off x="628650" y="2226469"/>
            <a:ext cx="5010150" cy="3593306"/>
          </a:xfrm>
        </p:spPr>
        <p:txBody>
          <a:bodyPr>
            <a:normAutofit fontScale="92500" lnSpcReduction="20000"/>
          </a:bodyPr>
          <a:lstStyle/>
          <a:p>
            <a:r>
              <a:rPr lang="en-US" dirty="0"/>
              <a:t>a debt contract or liability </a:t>
            </a:r>
          </a:p>
          <a:p>
            <a:r>
              <a:rPr lang="en-US" dirty="0"/>
              <a:t>issued by a business enterprise </a:t>
            </a:r>
          </a:p>
          <a:p>
            <a:pPr marL="0" indent="0">
              <a:buNone/>
            </a:pPr>
            <a:endParaRPr lang="en-US" sz="2700" b="1" dirty="0"/>
          </a:p>
          <a:p>
            <a:pPr marL="0" indent="0">
              <a:buNone/>
            </a:pPr>
            <a:r>
              <a:rPr lang="en-US" sz="2700" b="1" dirty="0"/>
              <a:t>Bitcoin is</a:t>
            </a:r>
          </a:p>
          <a:p>
            <a:r>
              <a:rPr lang="en-US" dirty="0"/>
              <a:t>Irredeemable like a fiat currency</a:t>
            </a:r>
          </a:p>
          <a:p>
            <a:pPr lvl="1"/>
            <a:r>
              <a:rPr lang="en-US" dirty="0"/>
              <a:t>yet achieved a positive value without previous redeemability</a:t>
            </a:r>
          </a:p>
          <a:p>
            <a:r>
              <a:rPr lang="en-US" dirty="0"/>
              <a:t>Transferable on its own decentralized payment network (no trusted central party needed)</a:t>
            </a:r>
          </a:p>
        </p:txBody>
      </p:sp>
      <p:pic>
        <p:nvPicPr>
          <p:cNvPr id="6" name="Picture 5"/>
          <p:cNvPicPr>
            <a:picLocks noChangeAspect="1"/>
          </p:cNvPicPr>
          <p:nvPr/>
        </p:nvPicPr>
        <p:blipFill>
          <a:blip r:embed="rId2"/>
          <a:stretch>
            <a:fillRect/>
          </a:stretch>
        </p:blipFill>
        <p:spPr>
          <a:xfrm>
            <a:off x="6332934" y="2226468"/>
            <a:ext cx="2268141" cy="3134622"/>
          </a:xfrm>
          <a:prstGeom prst="rect">
            <a:avLst/>
          </a:prstGeom>
        </p:spPr>
      </p:pic>
      <p:pic>
        <p:nvPicPr>
          <p:cNvPr id="5" name="Billede 4" descr="Et billede, der indeholder tekst&#10;&#10;Automatisk genereret beskrivelse">
            <a:extLst>
              <a:ext uri="{FF2B5EF4-FFF2-40B4-BE49-F238E27FC236}">
                <a16:creationId xmlns:a16="http://schemas.microsoft.com/office/drawing/2014/main" id="{98A674F0-FE53-4A4A-932E-8E7004F40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203347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E9011-D440-4081-88F2-56D72E97AFA6}"/>
              </a:ext>
            </a:extLst>
          </p:cNvPr>
          <p:cNvSpPr>
            <a:spLocks noGrp="1"/>
          </p:cNvSpPr>
          <p:nvPr>
            <p:ph type="title"/>
          </p:nvPr>
        </p:nvSpPr>
        <p:spPr/>
        <p:txBody>
          <a:bodyPr/>
          <a:lstStyle/>
          <a:p>
            <a:r>
              <a:rPr lang="da-DK" b="1" dirty="0">
                <a:latin typeface="+mn-lt"/>
              </a:rPr>
              <a:t>Agenda</a:t>
            </a:r>
          </a:p>
        </p:txBody>
      </p:sp>
      <p:sp>
        <p:nvSpPr>
          <p:cNvPr id="3" name="Pladsholder til indhold 2">
            <a:extLst>
              <a:ext uri="{FF2B5EF4-FFF2-40B4-BE49-F238E27FC236}">
                <a16:creationId xmlns:a16="http://schemas.microsoft.com/office/drawing/2014/main" id="{5E9CF2F7-F874-478A-87B1-27DB18066A17}"/>
              </a:ext>
            </a:extLst>
          </p:cNvPr>
          <p:cNvSpPr>
            <a:spLocks noGrp="1"/>
          </p:cNvSpPr>
          <p:nvPr>
            <p:ph idx="1"/>
          </p:nvPr>
        </p:nvSpPr>
        <p:spPr/>
        <p:txBody>
          <a:bodyPr/>
          <a:lstStyle/>
          <a:p>
            <a:pPr marL="0" indent="0">
              <a:buNone/>
            </a:pPr>
            <a:endParaRPr lang="en-US" dirty="0"/>
          </a:p>
          <a:p>
            <a:endParaRPr lang="en-US" sz="3600" dirty="0"/>
          </a:p>
          <a:p>
            <a:r>
              <a:rPr lang="en-US" sz="3600" dirty="0"/>
              <a:t>The history of money</a:t>
            </a:r>
          </a:p>
          <a:p>
            <a:r>
              <a:rPr lang="en-US" sz="3600" dirty="0"/>
              <a:t>Cryptocurrencies</a:t>
            </a:r>
          </a:p>
          <a:p>
            <a:r>
              <a:rPr lang="en-US" sz="3600" dirty="0"/>
              <a:t>Central Bank Digital Currency (CBDC)</a:t>
            </a:r>
            <a:endParaRPr lang="da-DK" sz="3600" dirty="0"/>
          </a:p>
        </p:txBody>
      </p:sp>
      <p:sp>
        <p:nvSpPr>
          <p:cNvPr id="4" name="Pladsholder til slidenummer 3">
            <a:extLst>
              <a:ext uri="{FF2B5EF4-FFF2-40B4-BE49-F238E27FC236}">
                <a16:creationId xmlns:a16="http://schemas.microsoft.com/office/drawing/2014/main" id="{5449F0E4-EEED-4111-9718-D79D9CC983F8}"/>
              </a:ext>
            </a:extLst>
          </p:cNvPr>
          <p:cNvSpPr>
            <a:spLocks noGrp="1"/>
          </p:cNvSpPr>
          <p:nvPr>
            <p:ph type="sldNum" sz="quarter" idx="12"/>
          </p:nvPr>
        </p:nvSpPr>
        <p:spPr/>
        <p:txBody>
          <a:bodyPr/>
          <a:lstStyle/>
          <a:p>
            <a:fld id="{DB081FF4-72A8-45CE-85C3-CD9BE74C3E18}" type="slidenum">
              <a:rPr lang="en-US" smtClean="0"/>
              <a:pPr/>
              <a:t>1</a:t>
            </a:fld>
            <a:endParaRPr lang="en-US"/>
          </a:p>
        </p:txBody>
      </p:sp>
      <p:pic>
        <p:nvPicPr>
          <p:cNvPr id="6" name="Billede 5" descr="Et billede, der indeholder tekst&#10;&#10;Automatisk genereret beskrivelse">
            <a:extLst>
              <a:ext uri="{FF2B5EF4-FFF2-40B4-BE49-F238E27FC236}">
                <a16:creationId xmlns:a16="http://schemas.microsoft.com/office/drawing/2014/main" id="{DFEAE049-AC3A-7E48-B02C-9DA8FA355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164498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descr="Et billede, der indeholder tekst&#10;&#10;Automatisk genereret beskrivelse">
            <a:extLst>
              <a:ext uri="{FF2B5EF4-FFF2-40B4-BE49-F238E27FC236}">
                <a16:creationId xmlns:a16="http://schemas.microsoft.com/office/drawing/2014/main" id="{2565BFCF-48C3-724C-AA27-D07A2369E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pic>
        <p:nvPicPr>
          <p:cNvPr id="10246" name="Picture 6" descr="http://www.coinfactswiki.com/w/images/thumb/a/a4/Guatemala_2006_quetzal_obv_RV_220.jpg/600px-Guatemala_2006_quetzal_obv_RV_2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1" t="4890" r="2243" b="4098"/>
          <a:stretch/>
        </p:blipFill>
        <p:spPr bwMode="auto">
          <a:xfrm>
            <a:off x="5415554" y="4200325"/>
            <a:ext cx="2766037" cy="115200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bitcoin.org/img/opengrap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6720" y="1984753"/>
            <a:ext cx="2024348" cy="20243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01396" y="1395675"/>
            <a:ext cx="3887411" cy="584775"/>
          </a:xfrm>
          <a:prstGeom prst="rect">
            <a:avLst/>
          </a:prstGeom>
          <a:noFill/>
        </p:spPr>
        <p:txBody>
          <a:bodyPr wrap="none" rtlCol="0">
            <a:spAutoFit/>
          </a:bodyPr>
          <a:lstStyle/>
          <a:p>
            <a:r>
              <a:rPr lang="en-US" sz="3200" dirty="0"/>
              <a:t>US$9.6 b (Sept. 2016) </a:t>
            </a:r>
          </a:p>
        </p:txBody>
      </p:sp>
      <p:sp>
        <p:nvSpPr>
          <p:cNvPr id="8" name="TextBox 7"/>
          <p:cNvSpPr txBox="1"/>
          <p:nvPr/>
        </p:nvSpPr>
        <p:spPr>
          <a:xfrm>
            <a:off x="2084848" y="4359411"/>
            <a:ext cx="851515" cy="300082"/>
          </a:xfrm>
          <a:prstGeom prst="rect">
            <a:avLst/>
          </a:prstGeom>
          <a:noFill/>
        </p:spPr>
        <p:txBody>
          <a:bodyPr wrap="none" rtlCol="0">
            <a:spAutoFit/>
          </a:bodyPr>
          <a:lstStyle/>
          <a:p>
            <a:r>
              <a:rPr lang="en-US" sz="1350" dirty="0"/>
              <a:t>US$5.9 b </a:t>
            </a:r>
          </a:p>
        </p:txBody>
      </p:sp>
      <p:sp>
        <p:nvSpPr>
          <p:cNvPr id="9" name="TextBox 8"/>
          <p:cNvSpPr txBox="1"/>
          <p:nvPr/>
        </p:nvSpPr>
        <p:spPr>
          <a:xfrm>
            <a:off x="8268677" y="4359411"/>
            <a:ext cx="851515" cy="300082"/>
          </a:xfrm>
          <a:prstGeom prst="rect">
            <a:avLst/>
          </a:prstGeom>
          <a:noFill/>
        </p:spPr>
        <p:txBody>
          <a:bodyPr wrap="none" rtlCol="0">
            <a:spAutoFit/>
          </a:bodyPr>
          <a:lstStyle/>
          <a:p>
            <a:r>
              <a:rPr lang="en-US" sz="1350" dirty="0"/>
              <a:t>US$5.5 b </a:t>
            </a:r>
          </a:p>
        </p:txBody>
      </p:sp>
      <p:sp>
        <p:nvSpPr>
          <p:cNvPr id="3" name="TextBox 2"/>
          <p:cNvSpPr txBox="1"/>
          <p:nvPr/>
        </p:nvSpPr>
        <p:spPr>
          <a:xfrm>
            <a:off x="3028950" y="5543550"/>
            <a:ext cx="672492" cy="300082"/>
          </a:xfrm>
          <a:prstGeom prst="rect">
            <a:avLst/>
          </a:prstGeom>
          <a:noFill/>
        </p:spPr>
        <p:txBody>
          <a:bodyPr wrap="none" rtlCol="0">
            <a:spAutoFit/>
          </a:bodyPr>
          <a:lstStyle/>
          <a:p>
            <a:r>
              <a:rPr lang="en-US" sz="1350" dirty="0"/>
              <a:t>Tunisia</a:t>
            </a:r>
          </a:p>
        </p:txBody>
      </p:sp>
      <p:sp>
        <p:nvSpPr>
          <p:cNvPr id="15" name="TextBox 14"/>
          <p:cNvSpPr txBox="1"/>
          <p:nvPr/>
        </p:nvSpPr>
        <p:spPr>
          <a:xfrm>
            <a:off x="6191251" y="5543550"/>
            <a:ext cx="953851" cy="300082"/>
          </a:xfrm>
          <a:prstGeom prst="rect">
            <a:avLst/>
          </a:prstGeom>
          <a:noFill/>
        </p:spPr>
        <p:txBody>
          <a:bodyPr wrap="none" rtlCol="0">
            <a:spAutoFit/>
          </a:bodyPr>
          <a:lstStyle/>
          <a:p>
            <a:r>
              <a:rPr lang="en-US" sz="1350" dirty="0"/>
              <a:t>Guatemala</a:t>
            </a:r>
          </a:p>
        </p:txBody>
      </p:sp>
      <p:pic>
        <p:nvPicPr>
          <p:cNvPr id="4" name="Picture 3"/>
          <p:cNvPicPr>
            <a:picLocks noChangeAspect="1"/>
          </p:cNvPicPr>
          <p:nvPr/>
        </p:nvPicPr>
        <p:blipFill>
          <a:blip r:embed="rId5"/>
          <a:stretch>
            <a:fillRect/>
          </a:stretch>
        </p:blipFill>
        <p:spPr>
          <a:xfrm>
            <a:off x="2890598" y="4200325"/>
            <a:ext cx="2440032" cy="1152002"/>
          </a:xfrm>
          <a:prstGeom prst="rect">
            <a:avLst/>
          </a:prstGeom>
        </p:spPr>
      </p:pic>
      <p:sp>
        <p:nvSpPr>
          <p:cNvPr id="10" name="TextBox 9"/>
          <p:cNvSpPr txBox="1"/>
          <p:nvPr/>
        </p:nvSpPr>
        <p:spPr>
          <a:xfrm>
            <a:off x="2084848" y="1054236"/>
            <a:ext cx="851515" cy="300082"/>
          </a:xfrm>
          <a:prstGeom prst="rect">
            <a:avLst/>
          </a:prstGeom>
          <a:noFill/>
        </p:spPr>
        <p:txBody>
          <a:bodyPr wrap="none" rtlCol="0">
            <a:spAutoFit/>
          </a:bodyPr>
          <a:lstStyle/>
          <a:p>
            <a:r>
              <a:rPr lang="en-US" sz="1350" dirty="0"/>
              <a:t>US$9.7 b </a:t>
            </a:r>
          </a:p>
        </p:txBody>
      </p:sp>
      <p:pic>
        <p:nvPicPr>
          <p:cNvPr id="1026" name="Picture 2" descr="Image result for croatia bankno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958" y="1331235"/>
            <a:ext cx="2372679" cy="11452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84847" y="2657475"/>
            <a:ext cx="689997" cy="300082"/>
          </a:xfrm>
          <a:prstGeom prst="rect">
            <a:avLst/>
          </a:prstGeom>
          <a:noFill/>
        </p:spPr>
        <p:txBody>
          <a:bodyPr wrap="none" rtlCol="0">
            <a:spAutoFit/>
          </a:bodyPr>
          <a:lstStyle/>
          <a:p>
            <a:r>
              <a:rPr lang="en-US" sz="1350" dirty="0"/>
              <a:t>Croatia</a:t>
            </a:r>
          </a:p>
        </p:txBody>
      </p:sp>
    </p:spTree>
    <p:extLst>
      <p:ext uri="{BB962C8B-B14F-4D97-AF65-F5344CB8AC3E}">
        <p14:creationId xmlns:p14="http://schemas.microsoft.com/office/powerpoint/2010/main" val="2769111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10;&#10;Automatisk genereret beskrivelse">
            <a:extLst>
              <a:ext uri="{FF2B5EF4-FFF2-40B4-BE49-F238E27FC236}">
                <a16:creationId xmlns:a16="http://schemas.microsoft.com/office/drawing/2014/main" id="{B37F9031-B4EB-6544-8ABC-F5DA1122A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797896"/>
            <a:ext cx="3625736" cy="579290"/>
          </a:xfrm>
          <a:prstGeom prst="rect">
            <a:avLst/>
          </a:prstGeom>
        </p:spPr>
      </p:pic>
      <p:sp>
        <p:nvSpPr>
          <p:cNvPr id="2" name="Titel 1">
            <a:extLst>
              <a:ext uri="{FF2B5EF4-FFF2-40B4-BE49-F238E27FC236}">
                <a16:creationId xmlns:a16="http://schemas.microsoft.com/office/drawing/2014/main" id="{CEAEB112-9D4F-4F83-BE48-3591A3993180}"/>
              </a:ext>
            </a:extLst>
          </p:cNvPr>
          <p:cNvSpPr>
            <a:spLocks noGrp="1"/>
          </p:cNvSpPr>
          <p:nvPr>
            <p:ph type="title"/>
          </p:nvPr>
        </p:nvSpPr>
        <p:spPr>
          <a:xfrm>
            <a:off x="378824" y="254721"/>
            <a:ext cx="7802672" cy="1200329"/>
          </a:xfrm>
        </p:spPr>
        <p:txBody>
          <a:bodyPr/>
          <a:lstStyle/>
          <a:p>
            <a:r>
              <a:rPr lang="da-DK" sz="4000" b="1" dirty="0">
                <a:latin typeface="+mn-lt"/>
              </a:rPr>
              <a:t>The </a:t>
            </a:r>
            <a:r>
              <a:rPr lang="da-DK" sz="4000" b="1" dirty="0" err="1">
                <a:latin typeface="+mn-lt"/>
              </a:rPr>
              <a:t>reason</a:t>
            </a:r>
            <a:r>
              <a:rPr lang="da-DK" sz="4000" b="1" dirty="0">
                <a:latin typeface="+mn-lt"/>
              </a:rPr>
              <a:t> for Bitcoins </a:t>
            </a:r>
            <a:r>
              <a:rPr lang="da-DK" sz="4000" b="1" dirty="0" err="1">
                <a:latin typeface="+mn-lt"/>
              </a:rPr>
              <a:t>instability</a:t>
            </a:r>
            <a:br>
              <a:rPr lang="da-DK" sz="4000" b="1" dirty="0">
                <a:latin typeface="+mn-lt"/>
              </a:rPr>
            </a:br>
            <a:r>
              <a:rPr lang="da-DK" sz="4000" b="1" dirty="0">
                <a:latin typeface="+mn-lt"/>
              </a:rPr>
              <a:t>- </a:t>
            </a:r>
            <a:r>
              <a:rPr lang="da-DK" sz="4000" b="1" dirty="0" err="1">
                <a:latin typeface="+mn-lt"/>
              </a:rPr>
              <a:t>its</a:t>
            </a:r>
            <a:r>
              <a:rPr lang="da-DK" sz="4000" b="1" dirty="0">
                <a:latin typeface="+mn-lt"/>
              </a:rPr>
              <a:t> ‘</a:t>
            </a:r>
            <a:r>
              <a:rPr lang="da-DK" sz="4000" b="1" dirty="0" err="1">
                <a:latin typeface="+mn-lt"/>
              </a:rPr>
              <a:t>monetary</a:t>
            </a:r>
            <a:r>
              <a:rPr lang="da-DK" sz="4000" b="1" dirty="0">
                <a:latin typeface="+mn-lt"/>
              </a:rPr>
              <a:t> policy </a:t>
            </a:r>
            <a:r>
              <a:rPr lang="da-DK" sz="4000" b="1" dirty="0" err="1">
                <a:latin typeface="+mn-lt"/>
              </a:rPr>
              <a:t>rule</a:t>
            </a:r>
            <a:r>
              <a:rPr lang="da-DK" sz="4000" b="1" dirty="0">
                <a:latin typeface="+mn-lt"/>
              </a:rPr>
              <a:t>’</a:t>
            </a:r>
          </a:p>
        </p:txBody>
      </p:sp>
      <p:sp>
        <p:nvSpPr>
          <p:cNvPr id="3" name="Pladsholder til slidenummer 2">
            <a:extLst>
              <a:ext uri="{FF2B5EF4-FFF2-40B4-BE49-F238E27FC236}">
                <a16:creationId xmlns:a16="http://schemas.microsoft.com/office/drawing/2014/main" id="{C64BEC67-BE7B-472B-A52D-1D45D03E9C37}"/>
              </a:ext>
            </a:extLst>
          </p:cNvPr>
          <p:cNvSpPr>
            <a:spLocks noGrp="1"/>
          </p:cNvSpPr>
          <p:nvPr>
            <p:ph type="sldNum" sz="quarter" idx="12"/>
          </p:nvPr>
        </p:nvSpPr>
        <p:spPr/>
        <p:txBody>
          <a:bodyPr/>
          <a:lstStyle/>
          <a:p>
            <a:fld id="{201154D4-5514-42E3-8C03-56C3992B9DB9}" type="slidenum">
              <a:rPr lang="id-ID" smtClean="0"/>
              <a:pPr/>
              <a:t>20</a:t>
            </a:fld>
            <a:endParaRPr lang="id-ID" dirty="0"/>
          </a:p>
        </p:txBody>
      </p:sp>
      <p:pic>
        <p:nvPicPr>
          <p:cNvPr id="10242" name="Picture 2" descr="File:Controlled supply-supply over block height.png">
            <a:extLst>
              <a:ext uri="{FF2B5EF4-FFF2-40B4-BE49-F238E27FC236}">
                <a16:creationId xmlns:a16="http://schemas.microsoft.com/office/drawing/2014/main" id="{6C47D03A-2B1C-49C3-A8A1-24BA81D58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71" y="1710631"/>
            <a:ext cx="8092395" cy="413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55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ekst&#10;&#10;Automatisk genereret beskrivelse">
            <a:extLst>
              <a:ext uri="{FF2B5EF4-FFF2-40B4-BE49-F238E27FC236}">
                <a16:creationId xmlns:a16="http://schemas.microsoft.com/office/drawing/2014/main" id="{816ED192-E6E9-B346-8603-75872D352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797896"/>
            <a:ext cx="3625736" cy="579290"/>
          </a:xfrm>
          <a:prstGeom prst="rect">
            <a:avLst/>
          </a:prstGeom>
        </p:spPr>
      </p:pic>
      <p:sp>
        <p:nvSpPr>
          <p:cNvPr id="2" name="Titel 1">
            <a:extLst>
              <a:ext uri="{FF2B5EF4-FFF2-40B4-BE49-F238E27FC236}">
                <a16:creationId xmlns:a16="http://schemas.microsoft.com/office/drawing/2014/main" id="{82C3394D-2DEE-494F-8DED-DC460F0EA96E}"/>
              </a:ext>
            </a:extLst>
          </p:cNvPr>
          <p:cNvSpPr>
            <a:spLocks noGrp="1"/>
          </p:cNvSpPr>
          <p:nvPr>
            <p:ph type="title"/>
          </p:nvPr>
        </p:nvSpPr>
        <p:spPr>
          <a:xfrm>
            <a:off x="378824" y="254721"/>
            <a:ext cx="7802672" cy="1200329"/>
          </a:xfrm>
        </p:spPr>
        <p:txBody>
          <a:bodyPr/>
          <a:lstStyle/>
          <a:p>
            <a:r>
              <a:rPr lang="da-DK" sz="4000" b="1" dirty="0" err="1">
                <a:latin typeface="+mn-lt"/>
              </a:rPr>
              <a:t>What</a:t>
            </a:r>
            <a:r>
              <a:rPr lang="da-DK" sz="4000" b="1" dirty="0">
                <a:latin typeface="+mn-lt"/>
              </a:rPr>
              <a:t> Bitcoin is </a:t>
            </a:r>
            <a:r>
              <a:rPr lang="da-DK" sz="4000" b="1" dirty="0" err="1">
                <a:latin typeface="+mn-lt"/>
              </a:rPr>
              <a:t>used</a:t>
            </a:r>
            <a:r>
              <a:rPr lang="da-DK" sz="4000" b="1" dirty="0">
                <a:latin typeface="+mn-lt"/>
              </a:rPr>
              <a:t> for </a:t>
            </a:r>
            <a:r>
              <a:rPr lang="da-DK" sz="4000" b="1" dirty="0" err="1">
                <a:latin typeface="+mn-lt"/>
              </a:rPr>
              <a:t>today</a:t>
            </a:r>
            <a:r>
              <a:rPr lang="da-DK" sz="4000" b="1" dirty="0">
                <a:latin typeface="+mn-lt"/>
              </a:rPr>
              <a:t> (</a:t>
            </a:r>
            <a:r>
              <a:rPr lang="da-DK" sz="4000" b="1" dirty="0" err="1">
                <a:latin typeface="+mn-lt"/>
              </a:rPr>
              <a:t>among</a:t>
            </a:r>
            <a:r>
              <a:rPr lang="da-DK" sz="4000" b="1" dirty="0">
                <a:latin typeface="+mn-lt"/>
              </a:rPr>
              <a:t> </a:t>
            </a:r>
            <a:r>
              <a:rPr lang="da-DK" sz="4000" b="1" dirty="0" err="1">
                <a:latin typeface="+mn-lt"/>
              </a:rPr>
              <a:t>otheer</a:t>
            </a:r>
            <a:r>
              <a:rPr lang="da-DK" sz="4000" b="1" dirty="0">
                <a:latin typeface="+mn-lt"/>
              </a:rPr>
              <a:t> </a:t>
            </a:r>
            <a:r>
              <a:rPr lang="da-DK" sz="4000" b="1" dirty="0" err="1">
                <a:latin typeface="+mn-lt"/>
              </a:rPr>
              <a:t>things</a:t>
            </a:r>
            <a:r>
              <a:rPr lang="da-DK" sz="4000" b="1" dirty="0">
                <a:latin typeface="+mn-lt"/>
              </a:rPr>
              <a:t>…)</a:t>
            </a:r>
          </a:p>
        </p:txBody>
      </p:sp>
      <p:sp>
        <p:nvSpPr>
          <p:cNvPr id="3" name="Pladsholder til slidenummer 2">
            <a:extLst>
              <a:ext uri="{FF2B5EF4-FFF2-40B4-BE49-F238E27FC236}">
                <a16:creationId xmlns:a16="http://schemas.microsoft.com/office/drawing/2014/main" id="{1BB8198F-3291-4E9D-9B1F-9FF5652F1DA4}"/>
              </a:ext>
            </a:extLst>
          </p:cNvPr>
          <p:cNvSpPr>
            <a:spLocks noGrp="1"/>
          </p:cNvSpPr>
          <p:nvPr>
            <p:ph type="sldNum" sz="quarter" idx="12"/>
          </p:nvPr>
        </p:nvSpPr>
        <p:spPr/>
        <p:txBody>
          <a:bodyPr/>
          <a:lstStyle/>
          <a:p>
            <a:fld id="{201154D4-5514-42E3-8C03-56C3992B9DB9}" type="slidenum">
              <a:rPr lang="id-ID" smtClean="0"/>
              <a:pPr/>
              <a:t>21</a:t>
            </a:fld>
            <a:endParaRPr lang="id-ID" dirty="0"/>
          </a:p>
        </p:txBody>
      </p:sp>
      <p:pic>
        <p:nvPicPr>
          <p:cNvPr id="5" name="Billede 4">
            <a:extLst>
              <a:ext uri="{FF2B5EF4-FFF2-40B4-BE49-F238E27FC236}">
                <a16:creationId xmlns:a16="http://schemas.microsoft.com/office/drawing/2014/main" id="{9DCB87F3-8401-4268-A096-FE356D243FA7}"/>
              </a:ext>
            </a:extLst>
          </p:cNvPr>
          <p:cNvPicPr>
            <a:picLocks noChangeAspect="1"/>
          </p:cNvPicPr>
          <p:nvPr/>
        </p:nvPicPr>
        <p:blipFill rotWithShape="1">
          <a:blip r:embed="rId3">
            <a:extLst>
              <a:ext uri="{28A0092B-C50C-407E-A947-70E740481C1C}">
                <a14:useLocalDpi xmlns:a14="http://schemas.microsoft.com/office/drawing/2010/main" val="0"/>
              </a:ext>
            </a:extLst>
          </a:blip>
          <a:srcRect b="6351"/>
          <a:stretch/>
        </p:blipFill>
        <p:spPr>
          <a:xfrm>
            <a:off x="1258414" y="1348031"/>
            <a:ext cx="6706750" cy="4530255"/>
          </a:xfrm>
          <a:prstGeom prst="rect">
            <a:avLst/>
          </a:prstGeom>
        </p:spPr>
      </p:pic>
    </p:spTree>
    <p:extLst>
      <p:ext uri="{BB962C8B-B14F-4D97-AF65-F5344CB8AC3E}">
        <p14:creationId xmlns:p14="http://schemas.microsoft.com/office/powerpoint/2010/main" val="3379179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A2950-907F-4C5D-ADBC-0B5EE01AAFA5}"/>
              </a:ext>
            </a:extLst>
          </p:cNvPr>
          <p:cNvSpPr>
            <a:spLocks noGrp="1"/>
          </p:cNvSpPr>
          <p:nvPr>
            <p:ph type="title"/>
          </p:nvPr>
        </p:nvSpPr>
        <p:spPr/>
        <p:txBody>
          <a:bodyPr/>
          <a:lstStyle/>
          <a:p>
            <a:r>
              <a:rPr lang="da-DK" b="1" dirty="0" err="1">
                <a:latin typeface="+mn-lt"/>
              </a:rPr>
              <a:t>Hayek’s</a:t>
            </a:r>
            <a:r>
              <a:rPr lang="da-DK" b="1" dirty="0">
                <a:latin typeface="+mn-lt"/>
              </a:rPr>
              <a:t> </a:t>
            </a:r>
            <a:r>
              <a:rPr lang="da-DK" b="1" dirty="0" err="1">
                <a:latin typeface="+mn-lt"/>
              </a:rPr>
              <a:t>criteria</a:t>
            </a:r>
            <a:r>
              <a:rPr lang="da-DK" b="1" dirty="0">
                <a:latin typeface="+mn-lt"/>
              </a:rPr>
              <a:t> for the ‘</a:t>
            </a:r>
            <a:r>
              <a:rPr lang="da-DK" b="1" dirty="0" err="1">
                <a:latin typeface="+mn-lt"/>
              </a:rPr>
              <a:t>best</a:t>
            </a:r>
            <a:r>
              <a:rPr lang="da-DK" b="1" dirty="0">
                <a:latin typeface="+mn-lt"/>
              </a:rPr>
              <a:t>’ </a:t>
            </a:r>
            <a:r>
              <a:rPr lang="da-DK" b="1" dirty="0" err="1">
                <a:latin typeface="+mn-lt"/>
              </a:rPr>
              <a:t>crypto</a:t>
            </a:r>
            <a:r>
              <a:rPr lang="da-DK" b="1" dirty="0">
                <a:latin typeface="+mn-lt"/>
              </a:rPr>
              <a:t> </a:t>
            </a:r>
            <a:r>
              <a:rPr lang="da-DK" b="1" dirty="0" err="1">
                <a:latin typeface="+mn-lt"/>
              </a:rPr>
              <a:t>currency</a:t>
            </a:r>
            <a:endParaRPr lang="da-DK" b="1" dirty="0">
              <a:latin typeface="+mn-lt"/>
            </a:endParaRPr>
          </a:p>
        </p:txBody>
      </p:sp>
      <p:sp>
        <p:nvSpPr>
          <p:cNvPr id="3" name="Pladsholder til indhold 2">
            <a:extLst>
              <a:ext uri="{FF2B5EF4-FFF2-40B4-BE49-F238E27FC236}">
                <a16:creationId xmlns:a16="http://schemas.microsoft.com/office/drawing/2014/main" id="{5456BC8B-39C8-499D-84A0-478D3B9BF515}"/>
              </a:ext>
            </a:extLst>
          </p:cNvPr>
          <p:cNvSpPr>
            <a:spLocks noGrp="1"/>
          </p:cNvSpPr>
          <p:nvPr>
            <p:ph idx="1"/>
          </p:nvPr>
        </p:nvSpPr>
        <p:spPr/>
        <p:txBody>
          <a:bodyPr>
            <a:normAutofit fontScale="70000" lnSpcReduction="20000"/>
          </a:bodyPr>
          <a:lstStyle/>
          <a:p>
            <a:pPr marL="0" indent="0">
              <a:buNone/>
            </a:pPr>
            <a:r>
              <a:rPr lang="en-US" dirty="0"/>
              <a:t>Hayek:</a:t>
            </a:r>
          </a:p>
          <a:p>
            <a:pPr marL="0" indent="0">
              <a:buNone/>
            </a:pPr>
            <a:r>
              <a:rPr lang="en-US" dirty="0"/>
              <a:t>It seems to me to be fairly certain that</a:t>
            </a:r>
          </a:p>
          <a:p>
            <a:r>
              <a:rPr lang="en-US" dirty="0"/>
              <a:t>a money generally expected to preserve its purchasing power approximately constant would be in continuous demand so long as the people were free to use it,</a:t>
            </a:r>
          </a:p>
          <a:p>
            <a:r>
              <a:rPr lang="en-US" dirty="0"/>
              <a:t>with such a continuing demand depending on success in keeping the value of the currency constant one could trust the issuing banks to make every effort to achieve this better than would any monopolist who runs no risk by depreciating his money,</a:t>
            </a:r>
          </a:p>
          <a:p>
            <a:r>
              <a:rPr lang="en-US" dirty="0"/>
              <a:t>the issuing institution could achieve this result by regulating the quantity of its issue, and </a:t>
            </a:r>
          </a:p>
          <a:p>
            <a:r>
              <a:rPr lang="en-US" dirty="0"/>
              <a:t>such a regulation of the quantity of each currency would constitute the best of all practicable methods of regulating the quantity of media of exchange for all possible purposes</a:t>
            </a:r>
          </a:p>
          <a:p>
            <a:pPr marL="0" indent="0" algn="r">
              <a:buNone/>
            </a:pPr>
            <a:r>
              <a:rPr lang="da-DK" i="1" dirty="0"/>
              <a:t>”</a:t>
            </a:r>
            <a:r>
              <a:rPr lang="da-DK" i="1" dirty="0" err="1"/>
              <a:t>Denationalisation</a:t>
            </a:r>
            <a:r>
              <a:rPr lang="da-DK" i="1" dirty="0"/>
              <a:t> of Money”, </a:t>
            </a:r>
            <a:r>
              <a:rPr lang="da-DK" dirty="0"/>
              <a:t>1977</a:t>
            </a:r>
          </a:p>
        </p:txBody>
      </p:sp>
      <p:sp>
        <p:nvSpPr>
          <p:cNvPr id="4" name="Pladsholder til slidenummer 3">
            <a:extLst>
              <a:ext uri="{FF2B5EF4-FFF2-40B4-BE49-F238E27FC236}">
                <a16:creationId xmlns:a16="http://schemas.microsoft.com/office/drawing/2014/main" id="{74B3C649-23C1-49FC-9617-5063AD7D8FF6}"/>
              </a:ext>
            </a:extLst>
          </p:cNvPr>
          <p:cNvSpPr>
            <a:spLocks noGrp="1"/>
          </p:cNvSpPr>
          <p:nvPr>
            <p:ph type="sldNum" sz="quarter" idx="12"/>
          </p:nvPr>
        </p:nvSpPr>
        <p:spPr/>
        <p:txBody>
          <a:bodyPr/>
          <a:lstStyle/>
          <a:p>
            <a:fld id="{DB081FF4-72A8-45CE-85C3-CD9BE74C3E18}" type="slidenum">
              <a:rPr lang="en-US" smtClean="0"/>
              <a:pPr/>
              <a:t>22</a:t>
            </a:fld>
            <a:endParaRPr lang="en-US"/>
          </a:p>
        </p:txBody>
      </p:sp>
      <p:pic>
        <p:nvPicPr>
          <p:cNvPr id="5" name="Billede 4" descr="Et billede, der indeholder tekst&#10;&#10;Automatisk genereret beskrivelse">
            <a:extLst>
              <a:ext uri="{FF2B5EF4-FFF2-40B4-BE49-F238E27FC236}">
                <a16:creationId xmlns:a16="http://schemas.microsoft.com/office/drawing/2014/main" id="{70E7E8CE-56AA-E344-BC5F-8A64CCE85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797896"/>
            <a:ext cx="3625736" cy="579290"/>
          </a:xfrm>
          <a:prstGeom prst="rect">
            <a:avLst/>
          </a:prstGeom>
        </p:spPr>
      </p:pic>
    </p:spTree>
    <p:extLst>
      <p:ext uri="{BB962C8B-B14F-4D97-AF65-F5344CB8AC3E}">
        <p14:creationId xmlns:p14="http://schemas.microsoft.com/office/powerpoint/2010/main" val="1743030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B37B6-442B-43B9-A4D3-C0BF760DA1EB}"/>
              </a:ext>
            </a:extLst>
          </p:cNvPr>
          <p:cNvSpPr>
            <a:spLocks noGrp="1"/>
          </p:cNvSpPr>
          <p:nvPr>
            <p:ph type="title"/>
          </p:nvPr>
        </p:nvSpPr>
        <p:spPr>
          <a:xfrm>
            <a:off x="378824" y="254721"/>
            <a:ext cx="7802672" cy="1200329"/>
          </a:xfrm>
        </p:spPr>
        <p:txBody>
          <a:bodyPr/>
          <a:lstStyle/>
          <a:p>
            <a:r>
              <a:rPr lang="da-DK" sz="4000" b="1" dirty="0" err="1">
                <a:latin typeface="+mn-lt"/>
              </a:rPr>
              <a:t>Maybe</a:t>
            </a:r>
            <a:r>
              <a:rPr lang="da-DK" sz="4000" b="1" dirty="0">
                <a:latin typeface="+mn-lt"/>
              </a:rPr>
              <a:t> the ideal </a:t>
            </a:r>
            <a:r>
              <a:rPr lang="da-DK" sz="4000" b="1" dirty="0" err="1">
                <a:latin typeface="+mn-lt"/>
              </a:rPr>
              <a:t>crypto</a:t>
            </a:r>
            <a:r>
              <a:rPr lang="da-DK" sz="4000" b="1" dirty="0">
                <a:latin typeface="+mn-lt"/>
              </a:rPr>
              <a:t> and the ideal central bank is </a:t>
            </a:r>
            <a:r>
              <a:rPr lang="da-DK" sz="4000" b="1" dirty="0" err="1">
                <a:latin typeface="+mn-lt"/>
              </a:rPr>
              <a:t>really</a:t>
            </a:r>
            <a:r>
              <a:rPr lang="da-DK" sz="4000" b="1" dirty="0">
                <a:latin typeface="+mn-lt"/>
              </a:rPr>
              <a:t> the same</a:t>
            </a:r>
          </a:p>
        </p:txBody>
      </p:sp>
      <p:sp>
        <p:nvSpPr>
          <p:cNvPr id="3" name="Pladsholder til slidenummer 2">
            <a:extLst>
              <a:ext uri="{FF2B5EF4-FFF2-40B4-BE49-F238E27FC236}">
                <a16:creationId xmlns:a16="http://schemas.microsoft.com/office/drawing/2014/main" id="{E9E2425F-8A29-4DBA-BED7-7F1BF446461E}"/>
              </a:ext>
            </a:extLst>
          </p:cNvPr>
          <p:cNvSpPr>
            <a:spLocks noGrp="1"/>
          </p:cNvSpPr>
          <p:nvPr>
            <p:ph type="sldNum" sz="quarter" idx="12"/>
          </p:nvPr>
        </p:nvSpPr>
        <p:spPr/>
        <p:txBody>
          <a:bodyPr/>
          <a:lstStyle/>
          <a:p>
            <a:fld id="{201154D4-5514-42E3-8C03-56C3992B9DB9}" type="slidenum">
              <a:rPr lang="id-ID" smtClean="0"/>
              <a:pPr/>
              <a:t>23</a:t>
            </a:fld>
            <a:endParaRPr lang="id-ID" dirty="0"/>
          </a:p>
        </p:txBody>
      </p:sp>
      <p:graphicFrame>
        <p:nvGraphicFramePr>
          <p:cNvPr id="6" name="Tabel 5">
            <a:extLst>
              <a:ext uri="{FF2B5EF4-FFF2-40B4-BE49-F238E27FC236}">
                <a16:creationId xmlns:a16="http://schemas.microsoft.com/office/drawing/2014/main" id="{94493370-ECC1-471B-9F88-E2FA8B866CB2}"/>
              </a:ext>
            </a:extLst>
          </p:cNvPr>
          <p:cNvGraphicFramePr>
            <a:graphicFrameLocks noGrp="1"/>
          </p:cNvGraphicFramePr>
          <p:nvPr>
            <p:extLst>
              <p:ext uri="{D42A27DB-BD31-4B8C-83A1-F6EECF244321}">
                <p14:modId xmlns:p14="http://schemas.microsoft.com/office/powerpoint/2010/main" val="3363598984"/>
              </p:ext>
            </p:extLst>
          </p:nvPr>
        </p:nvGraphicFramePr>
        <p:xfrm>
          <a:off x="490194" y="2187019"/>
          <a:ext cx="8182467" cy="2707059"/>
        </p:xfrm>
        <a:graphic>
          <a:graphicData uri="http://schemas.openxmlformats.org/drawingml/2006/table">
            <a:tbl>
              <a:tblPr firstRow="1" bandRow="1">
                <a:tableStyleId>{93296810-A885-4BE3-A3E7-6D5BEEA58F35}</a:tableStyleId>
              </a:tblPr>
              <a:tblGrid>
                <a:gridCol w="2727489">
                  <a:extLst>
                    <a:ext uri="{9D8B030D-6E8A-4147-A177-3AD203B41FA5}">
                      <a16:colId xmlns:a16="http://schemas.microsoft.com/office/drawing/2014/main" val="979120651"/>
                    </a:ext>
                  </a:extLst>
                </a:gridCol>
                <a:gridCol w="2727489">
                  <a:extLst>
                    <a:ext uri="{9D8B030D-6E8A-4147-A177-3AD203B41FA5}">
                      <a16:colId xmlns:a16="http://schemas.microsoft.com/office/drawing/2014/main" val="1143880885"/>
                    </a:ext>
                  </a:extLst>
                </a:gridCol>
                <a:gridCol w="2727489">
                  <a:extLst>
                    <a:ext uri="{9D8B030D-6E8A-4147-A177-3AD203B41FA5}">
                      <a16:colId xmlns:a16="http://schemas.microsoft.com/office/drawing/2014/main" val="646882795"/>
                    </a:ext>
                  </a:extLst>
                </a:gridCol>
              </a:tblGrid>
              <a:tr h="614787">
                <a:tc>
                  <a:txBody>
                    <a:bodyPr/>
                    <a:lstStyle/>
                    <a:p>
                      <a:endParaRPr lang="da-DK" sz="2400" dirty="0"/>
                    </a:p>
                  </a:txBody>
                  <a:tcPr/>
                </a:tc>
                <a:tc>
                  <a:txBody>
                    <a:bodyPr/>
                    <a:lstStyle/>
                    <a:p>
                      <a:r>
                        <a:rPr lang="da-DK" sz="2400" dirty="0"/>
                        <a:t>Central bank</a:t>
                      </a:r>
                    </a:p>
                    <a:p>
                      <a:r>
                        <a:rPr lang="da-DK" sz="2400" dirty="0"/>
                        <a:t>(</a:t>
                      </a:r>
                      <a:r>
                        <a:rPr lang="da-DK" sz="2400" dirty="0" err="1"/>
                        <a:t>after</a:t>
                      </a:r>
                      <a:r>
                        <a:rPr lang="da-DK" sz="2400" dirty="0"/>
                        <a:t> 1992ish)</a:t>
                      </a:r>
                    </a:p>
                  </a:txBody>
                  <a:tcPr/>
                </a:tc>
                <a:tc>
                  <a:txBody>
                    <a:bodyPr/>
                    <a:lstStyle/>
                    <a:p>
                      <a:r>
                        <a:rPr lang="da-DK" sz="2400" dirty="0" err="1"/>
                        <a:t>Crypto</a:t>
                      </a:r>
                      <a:r>
                        <a:rPr lang="da-DK" sz="2400" dirty="0"/>
                        <a:t> </a:t>
                      </a:r>
                      <a:r>
                        <a:rPr lang="da-DK" sz="2400" dirty="0" err="1"/>
                        <a:t>currency</a:t>
                      </a:r>
                      <a:endParaRPr lang="da-DK" sz="2400" dirty="0"/>
                    </a:p>
                  </a:txBody>
                  <a:tcPr/>
                </a:tc>
                <a:extLst>
                  <a:ext uri="{0D108BD9-81ED-4DB2-BD59-A6C34878D82A}">
                    <a16:rowId xmlns:a16="http://schemas.microsoft.com/office/drawing/2014/main" val="350170051"/>
                  </a:ext>
                </a:extLst>
              </a:tr>
              <a:tr h="1061139">
                <a:tc>
                  <a:txBody>
                    <a:bodyPr/>
                    <a:lstStyle/>
                    <a:p>
                      <a:r>
                        <a:rPr lang="da-DK" sz="2400" dirty="0" err="1"/>
                        <a:t>Rules</a:t>
                      </a:r>
                      <a:r>
                        <a:rPr lang="da-DK" sz="2400" dirty="0"/>
                        <a:t> (</a:t>
                      </a:r>
                      <a:r>
                        <a:rPr lang="da-DK" sz="2400" dirty="0" err="1"/>
                        <a:t>vs</a:t>
                      </a:r>
                      <a:r>
                        <a:rPr lang="da-DK" sz="2400" dirty="0"/>
                        <a:t> </a:t>
                      </a:r>
                      <a:r>
                        <a:rPr lang="da-DK" sz="2400" dirty="0" err="1"/>
                        <a:t>discretion</a:t>
                      </a:r>
                      <a:r>
                        <a:rPr lang="da-DK" sz="2400" dirty="0"/>
                        <a:t>)</a:t>
                      </a:r>
                    </a:p>
                  </a:txBody>
                  <a:tcPr/>
                </a:tc>
                <a:tc>
                  <a:txBody>
                    <a:bodyPr/>
                    <a:lstStyle/>
                    <a:p>
                      <a:r>
                        <a:rPr lang="da-DK" sz="2400" dirty="0"/>
                        <a:t>Inflation </a:t>
                      </a:r>
                      <a:r>
                        <a:rPr lang="da-DK" sz="2400" dirty="0" err="1"/>
                        <a:t>targeting</a:t>
                      </a:r>
                      <a:r>
                        <a:rPr lang="da-DK" sz="2400" dirty="0"/>
                        <a:t> </a:t>
                      </a:r>
                    </a:p>
                    <a:p>
                      <a:r>
                        <a:rPr lang="da-DK" sz="2400" dirty="0"/>
                        <a:t>(Taylor </a:t>
                      </a:r>
                      <a:r>
                        <a:rPr lang="da-DK" sz="2400" dirty="0" err="1"/>
                        <a:t>rule</a:t>
                      </a:r>
                      <a:r>
                        <a:rPr lang="da-DK" sz="2400" dirty="0"/>
                        <a:t>)</a:t>
                      </a:r>
                    </a:p>
                  </a:txBody>
                  <a:tcPr/>
                </a:tc>
                <a:tc>
                  <a:txBody>
                    <a:bodyPr/>
                    <a:lstStyle/>
                    <a:p>
                      <a:r>
                        <a:rPr lang="da-DK" sz="2400" dirty="0" err="1"/>
                        <a:t>Algorithme</a:t>
                      </a:r>
                      <a:endParaRPr lang="da-DK" sz="2400" dirty="0"/>
                    </a:p>
                  </a:txBody>
                  <a:tcPr/>
                </a:tc>
                <a:extLst>
                  <a:ext uri="{0D108BD9-81ED-4DB2-BD59-A6C34878D82A}">
                    <a16:rowId xmlns:a16="http://schemas.microsoft.com/office/drawing/2014/main" val="4173303469"/>
                  </a:ext>
                </a:extLst>
              </a:tr>
              <a:tr h="614787">
                <a:tc>
                  <a:txBody>
                    <a:bodyPr/>
                    <a:lstStyle/>
                    <a:p>
                      <a:r>
                        <a:rPr lang="da-DK" sz="2400" dirty="0" err="1"/>
                        <a:t>Autonomy</a:t>
                      </a:r>
                      <a:r>
                        <a:rPr lang="da-DK" sz="2400" dirty="0"/>
                        <a:t> (or </a:t>
                      </a:r>
                      <a:r>
                        <a:rPr lang="da-DK" sz="2400" dirty="0" err="1"/>
                        <a:t>control</a:t>
                      </a:r>
                      <a:r>
                        <a:rPr lang="da-DK" sz="2400" dirty="0"/>
                        <a:t>) </a:t>
                      </a:r>
                    </a:p>
                  </a:txBody>
                  <a:tcPr/>
                </a:tc>
                <a:tc>
                  <a:txBody>
                    <a:bodyPr/>
                    <a:lstStyle/>
                    <a:p>
                      <a:r>
                        <a:rPr lang="da-DK" sz="2400" dirty="0"/>
                        <a:t>Independent CB</a:t>
                      </a:r>
                    </a:p>
                  </a:txBody>
                  <a:tcPr/>
                </a:tc>
                <a:tc>
                  <a:txBody>
                    <a:bodyPr/>
                    <a:lstStyle/>
                    <a:p>
                      <a:r>
                        <a:rPr lang="da-DK" sz="2400" dirty="0" err="1"/>
                        <a:t>Decentralised</a:t>
                      </a:r>
                      <a:r>
                        <a:rPr lang="da-DK" sz="2400" dirty="0"/>
                        <a:t> system</a:t>
                      </a:r>
                    </a:p>
                  </a:txBody>
                  <a:tcPr/>
                </a:tc>
                <a:extLst>
                  <a:ext uri="{0D108BD9-81ED-4DB2-BD59-A6C34878D82A}">
                    <a16:rowId xmlns:a16="http://schemas.microsoft.com/office/drawing/2014/main" val="146545334"/>
                  </a:ext>
                </a:extLst>
              </a:tr>
            </a:tbl>
          </a:graphicData>
        </a:graphic>
      </p:graphicFrame>
      <p:pic>
        <p:nvPicPr>
          <p:cNvPr id="5" name="Billede 4" descr="Et billede, der indeholder tekst&#10;&#10;Automatisk genereret beskrivelse">
            <a:extLst>
              <a:ext uri="{FF2B5EF4-FFF2-40B4-BE49-F238E27FC236}">
                <a16:creationId xmlns:a16="http://schemas.microsoft.com/office/drawing/2014/main" id="{B334378A-07B6-A745-9A21-ED3CC4B99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797896"/>
            <a:ext cx="3625736" cy="579290"/>
          </a:xfrm>
          <a:prstGeom prst="rect">
            <a:avLst/>
          </a:prstGeom>
        </p:spPr>
      </p:pic>
    </p:spTree>
    <p:extLst>
      <p:ext uri="{BB962C8B-B14F-4D97-AF65-F5344CB8AC3E}">
        <p14:creationId xmlns:p14="http://schemas.microsoft.com/office/powerpoint/2010/main" val="331371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tekst&#10;&#10;Automatisk genereret beskrivelse">
            <a:extLst>
              <a:ext uri="{FF2B5EF4-FFF2-40B4-BE49-F238E27FC236}">
                <a16:creationId xmlns:a16="http://schemas.microsoft.com/office/drawing/2014/main" id="{AB493539-59A2-D542-BA10-6CD2B7474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797896"/>
            <a:ext cx="3625736" cy="579290"/>
          </a:xfrm>
          <a:prstGeom prst="rect">
            <a:avLst/>
          </a:prstGeom>
        </p:spPr>
      </p:pic>
      <p:sp>
        <p:nvSpPr>
          <p:cNvPr id="2" name="Titel 1">
            <a:extLst>
              <a:ext uri="{FF2B5EF4-FFF2-40B4-BE49-F238E27FC236}">
                <a16:creationId xmlns:a16="http://schemas.microsoft.com/office/drawing/2014/main" id="{8D1C2A57-FF18-460E-A665-90177DD195CA}"/>
              </a:ext>
            </a:extLst>
          </p:cNvPr>
          <p:cNvSpPr>
            <a:spLocks noGrp="1"/>
          </p:cNvSpPr>
          <p:nvPr>
            <p:ph type="title"/>
          </p:nvPr>
        </p:nvSpPr>
        <p:spPr>
          <a:xfrm>
            <a:off x="378824" y="254721"/>
            <a:ext cx="7802672" cy="1200329"/>
          </a:xfrm>
        </p:spPr>
        <p:txBody>
          <a:bodyPr/>
          <a:lstStyle/>
          <a:p>
            <a:r>
              <a:rPr lang="da-DK" sz="4000" b="1" dirty="0">
                <a:latin typeface="+mn-lt"/>
              </a:rPr>
              <a:t>Central Bank </a:t>
            </a:r>
            <a:r>
              <a:rPr lang="da-DK" sz="4000" b="1" dirty="0" err="1">
                <a:latin typeface="+mn-lt"/>
              </a:rPr>
              <a:t>issued</a:t>
            </a:r>
            <a:r>
              <a:rPr lang="da-DK" sz="4000" b="1" dirty="0">
                <a:latin typeface="+mn-lt"/>
              </a:rPr>
              <a:t> </a:t>
            </a:r>
            <a:r>
              <a:rPr lang="da-DK" sz="4000" b="1" dirty="0" err="1">
                <a:latin typeface="+mn-lt"/>
              </a:rPr>
              <a:t>Crypto</a:t>
            </a:r>
            <a:r>
              <a:rPr lang="da-DK" sz="4000" b="1" dirty="0">
                <a:latin typeface="+mn-lt"/>
              </a:rPr>
              <a:t> </a:t>
            </a:r>
            <a:r>
              <a:rPr lang="da-DK" sz="4000" b="1" dirty="0" err="1">
                <a:latin typeface="+mn-lt"/>
              </a:rPr>
              <a:t>Currencies</a:t>
            </a:r>
            <a:r>
              <a:rPr lang="da-DK" sz="4000" b="1" dirty="0">
                <a:latin typeface="+mn-lt"/>
              </a:rPr>
              <a:t> (CBCC)</a:t>
            </a:r>
          </a:p>
        </p:txBody>
      </p:sp>
      <p:sp>
        <p:nvSpPr>
          <p:cNvPr id="3" name="Pladsholder til slidenummer 2">
            <a:extLst>
              <a:ext uri="{FF2B5EF4-FFF2-40B4-BE49-F238E27FC236}">
                <a16:creationId xmlns:a16="http://schemas.microsoft.com/office/drawing/2014/main" id="{D80ACFC6-EB40-47B5-9B06-DCAB916270A3}"/>
              </a:ext>
            </a:extLst>
          </p:cNvPr>
          <p:cNvSpPr>
            <a:spLocks noGrp="1"/>
          </p:cNvSpPr>
          <p:nvPr>
            <p:ph type="sldNum" sz="quarter" idx="12"/>
          </p:nvPr>
        </p:nvSpPr>
        <p:spPr/>
        <p:txBody>
          <a:bodyPr/>
          <a:lstStyle/>
          <a:p>
            <a:fld id="{201154D4-5514-42E3-8C03-56C3992B9DB9}" type="slidenum">
              <a:rPr lang="id-ID" smtClean="0"/>
              <a:pPr/>
              <a:t>24</a:t>
            </a:fld>
            <a:endParaRPr lang="id-ID" dirty="0"/>
          </a:p>
        </p:txBody>
      </p:sp>
      <p:pic>
        <p:nvPicPr>
          <p:cNvPr id="13314" name="Picture 2" descr="https://cdn-images-1.medium.com/max/2000/1*71CnCXZyR5ExYWjsjXOvzQ.jpeg">
            <a:extLst>
              <a:ext uri="{FF2B5EF4-FFF2-40B4-BE49-F238E27FC236}">
                <a16:creationId xmlns:a16="http://schemas.microsoft.com/office/drawing/2014/main" id="{F3965B77-5C49-46DF-A056-80A4A0EA51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824" y="1572214"/>
            <a:ext cx="2942253" cy="185678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etro Logo.jpg">
            <a:extLst>
              <a:ext uri="{FF2B5EF4-FFF2-40B4-BE49-F238E27FC236}">
                <a16:creationId xmlns:a16="http://schemas.microsoft.com/office/drawing/2014/main" id="{F684D67C-9AB4-4E10-85DA-B4CE5DBDE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096" y="1222158"/>
            <a:ext cx="2942253" cy="283044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blogs-images.forbes.com/rogeraitken/files/2017/09/ekrona-concept-Image-Riksbank-e1506438892505.png">
            <a:extLst>
              <a:ext uri="{FF2B5EF4-FFF2-40B4-BE49-F238E27FC236}">
                <a16:creationId xmlns:a16="http://schemas.microsoft.com/office/drawing/2014/main" id="{087A6A15-B84A-4AEE-BE11-4C45FDB56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96" y="3617207"/>
            <a:ext cx="4017570" cy="209248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1.bp.blogspot.com/-mR0IVXFF5nI/WGDZpbX6h1I/AAAAAAAAAAg/d9sZY3vh6go7NqTo4YnwP9pnh4Qt3EJvgCLcB/s640/EDINARS-4.png">
            <a:extLst>
              <a:ext uri="{FF2B5EF4-FFF2-40B4-BE49-F238E27FC236}">
                <a16:creationId xmlns:a16="http://schemas.microsoft.com/office/drawing/2014/main" id="{18CD1F34-089C-4349-BF7E-89E2E7E816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0666" y="3816481"/>
            <a:ext cx="4699567" cy="267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0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ekst&#10;&#10;Automatisk genereret beskrivelse">
            <a:extLst>
              <a:ext uri="{FF2B5EF4-FFF2-40B4-BE49-F238E27FC236}">
                <a16:creationId xmlns:a16="http://schemas.microsoft.com/office/drawing/2014/main" id="{1C67D33B-7F95-C54F-9BDB-0F14BC196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797896"/>
            <a:ext cx="3625736" cy="579290"/>
          </a:xfrm>
          <a:prstGeom prst="rect">
            <a:avLst/>
          </a:prstGeom>
        </p:spPr>
      </p:pic>
      <p:sp>
        <p:nvSpPr>
          <p:cNvPr id="2" name="Titel 1">
            <a:extLst>
              <a:ext uri="{FF2B5EF4-FFF2-40B4-BE49-F238E27FC236}">
                <a16:creationId xmlns:a16="http://schemas.microsoft.com/office/drawing/2014/main" id="{E5C2327C-DA17-4913-9AAC-BDA26D8A4A6A}"/>
              </a:ext>
            </a:extLst>
          </p:cNvPr>
          <p:cNvSpPr>
            <a:spLocks noGrp="1"/>
          </p:cNvSpPr>
          <p:nvPr>
            <p:ph type="title"/>
          </p:nvPr>
        </p:nvSpPr>
        <p:spPr>
          <a:xfrm>
            <a:off x="546755" y="365126"/>
            <a:ext cx="7969786" cy="1325563"/>
          </a:xfrm>
        </p:spPr>
        <p:txBody>
          <a:bodyPr>
            <a:normAutofit/>
          </a:bodyPr>
          <a:lstStyle/>
          <a:p>
            <a:r>
              <a:rPr lang="da-DK" sz="4000" b="1" dirty="0">
                <a:latin typeface="+mn-lt"/>
              </a:rPr>
              <a:t>A vision </a:t>
            </a:r>
            <a:br>
              <a:rPr lang="da-DK" sz="4000" b="1" dirty="0">
                <a:latin typeface="+mn-lt"/>
              </a:rPr>
            </a:br>
            <a:r>
              <a:rPr lang="da-DK" sz="4000" b="1" dirty="0">
                <a:latin typeface="+mn-lt"/>
              </a:rPr>
              <a:t>– </a:t>
            </a:r>
            <a:r>
              <a:rPr lang="da-DK" sz="4000" b="1" dirty="0" err="1">
                <a:latin typeface="+mn-lt"/>
              </a:rPr>
              <a:t>looking</a:t>
            </a:r>
            <a:r>
              <a:rPr lang="da-DK" sz="4000" b="1" dirty="0">
                <a:latin typeface="+mn-lt"/>
              </a:rPr>
              <a:t> 10 </a:t>
            </a:r>
            <a:r>
              <a:rPr lang="da-DK" sz="4000" b="1" dirty="0" err="1">
                <a:latin typeface="+mn-lt"/>
              </a:rPr>
              <a:t>years</a:t>
            </a:r>
            <a:r>
              <a:rPr lang="da-DK" sz="4000" b="1" dirty="0">
                <a:latin typeface="+mn-lt"/>
              </a:rPr>
              <a:t> </a:t>
            </a:r>
            <a:r>
              <a:rPr lang="da-DK" sz="4000" b="1" dirty="0" err="1">
                <a:latin typeface="+mn-lt"/>
              </a:rPr>
              <a:t>ahead</a:t>
            </a:r>
            <a:r>
              <a:rPr lang="da-DK" sz="4000" b="1" dirty="0">
                <a:latin typeface="+mn-lt"/>
              </a:rPr>
              <a:t> (1)</a:t>
            </a:r>
          </a:p>
        </p:txBody>
      </p:sp>
      <p:sp>
        <p:nvSpPr>
          <p:cNvPr id="4" name="Pladsholder til indhold 3">
            <a:extLst>
              <a:ext uri="{FF2B5EF4-FFF2-40B4-BE49-F238E27FC236}">
                <a16:creationId xmlns:a16="http://schemas.microsoft.com/office/drawing/2014/main" id="{91EE65DC-BA1C-417A-9EA8-7E1DD2851AEE}"/>
              </a:ext>
            </a:extLst>
          </p:cNvPr>
          <p:cNvSpPr>
            <a:spLocks noGrp="1"/>
          </p:cNvSpPr>
          <p:nvPr>
            <p:ph sz="half" idx="2"/>
          </p:nvPr>
        </p:nvSpPr>
        <p:spPr>
          <a:xfrm>
            <a:off x="631034" y="1830373"/>
            <a:ext cx="7884316" cy="4257168"/>
          </a:xfrm>
        </p:spPr>
        <p:txBody>
          <a:bodyPr>
            <a:normAutofit lnSpcReduction="10000"/>
          </a:bodyPr>
          <a:lstStyle/>
          <a:p>
            <a:r>
              <a:rPr lang="da-DK" dirty="0"/>
              <a:t>Central banks and </a:t>
            </a:r>
            <a:r>
              <a:rPr lang="da-DK" dirty="0" err="1"/>
              <a:t>cryptos</a:t>
            </a:r>
            <a:r>
              <a:rPr lang="da-DK" dirty="0"/>
              <a:t> </a:t>
            </a:r>
            <a:r>
              <a:rPr lang="da-DK" dirty="0" err="1"/>
              <a:t>will</a:t>
            </a:r>
            <a:r>
              <a:rPr lang="da-DK" dirty="0"/>
              <a:t> </a:t>
            </a:r>
            <a:r>
              <a:rPr lang="da-DK" dirty="0" err="1"/>
              <a:t>converge</a:t>
            </a:r>
            <a:r>
              <a:rPr lang="da-DK" dirty="0"/>
              <a:t>:</a:t>
            </a:r>
          </a:p>
          <a:p>
            <a:pPr lvl="1"/>
            <a:r>
              <a:rPr lang="da-DK" dirty="0"/>
              <a:t>New </a:t>
            </a:r>
            <a:r>
              <a:rPr lang="da-DK" dirty="0" err="1"/>
              <a:t>crypto</a:t>
            </a:r>
            <a:r>
              <a:rPr lang="da-DK" dirty="0"/>
              <a:t> algoritmes </a:t>
            </a:r>
            <a:r>
              <a:rPr lang="da-DK" dirty="0" err="1"/>
              <a:t>will</a:t>
            </a:r>
            <a:r>
              <a:rPr lang="da-DK" dirty="0"/>
              <a:t> </a:t>
            </a:r>
            <a:r>
              <a:rPr lang="da-DK" dirty="0" err="1"/>
              <a:t>try</a:t>
            </a:r>
            <a:r>
              <a:rPr lang="da-DK" dirty="0"/>
              <a:t> to </a:t>
            </a:r>
            <a:r>
              <a:rPr lang="da-DK" dirty="0" err="1"/>
              <a:t>stabilise</a:t>
            </a:r>
            <a:r>
              <a:rPr lang="da-DK" dirty="0"/>
              <a:t> </a:t>
            </a:r>
            <a:r>
              <a:rPr lang="da-DK" dirty="0" err="1"/>
              <a:t>purchasing</a:t>
            </a:r>
            <a:r>
              <a:rPr lang="da-DK" dirty="0"/>
              <a:t> power (</a:t>
            </a:r>
            <a:r>
              <a:rPr lang="da-DK" dirty="0" err="1"/>
              <a:t>development</a:t>
            </a:r>
            <a:r>
              <a:rPr lang="da-DK" dirty="0"/>
              <a:t> of variations of ‘stable </a:t>
            </a:r>
            <a:r>
              <a:rPr lang="da-DK" dirty="0" err="1"/>
              <a:t>coins</a:t>
            </a:r>
            <a:r>
              <a:rPr lang="da-DK" dirty="0"/>
              <a:t>’)</a:t>
            </a:r>
          </a:p>
          <a:p>
            <a:pPr lvl="1"/>
            <a:r>
              <a:rPr lang="da-DK" dirty="0"/>
              <a:t>Economists and </a:t>
            </a:r>
            <a:r>
              <a:rPr lang="da-DK" dirty="0" err="1"/>
              <a:t>lawyers</a:t>
            </a:r>
            <a:r>
              <a:rPr lang="da-DK" dirty="0"/>
              <a:t> </a:t>
            </a:r>
            <a:r>
              <a:rPr lang="da-DK" dirty="0" err="1"/>
              <a:t>will</a:t>
            </a:r>
            <a:r>
              <a:rPr lang="da-DK" dirty="0"/>
              <a:t> </a:t>
            </a:r>
            <a:r>
              <a:rPr lang="da-DK" dirty="0" err="1"/>
              <a:t>move</a:t>
            </a:r>
            <a:r>
              <a:rPr lang="da-DK" dirty="0"/>
              <a:t> </a:t>
            </a:r>
            <a:r>
              <a:rPr lang="da-DK" dirty="0" err="1"/>
              <a:t>into</a:t>
            </a:r>
            <a:r>
              <a:rPr lang="da-DK" dirty="0"/>
              <a:t> the ‘</a:t>
            </a:r>
            <a:r>
              <a:rPr lang="da-DK" dirty="0" err="1"/>
              <a:t>Crypto</a:t>
            </a:r>
            <a:r>
              <a:rPr lang="da-DK" dirty="0"/>
              <a:t> </a:t>
            </a:r>
            <a:r>
              <a:rPr lang="da-DK" dirty="0" err="1"/>
              <a:t>space</a:t>
            </a:r>
            <a:r>
              <a:rPr lang="da-DK" dirty="0"/>
              <a:t>’</a:t>
            </a:r>
          </a:p>
          <a:p>
            <a:pPr lvl="1"/>
            <a:r>
              <a:rPr lang="da-DK" dirty="0"/>
              <a:t>Tech </a:t>
            </a:r>
            <a:r>
              <a:rPr lang="da-DK" dirty="0" err="1"/>
              <a:t>geeks</a:t>
            </a:r>
            <a:r>
              <a:rPr lang="da-DK" dirty="0"/>
              <a:t> </a:t>
            </a:r>
            <a:r>
              <a:rPr lang="da-DK" dirty="0" err="1"/>
              <a:t>will</a:t>
            </a:r>
            <a:r>
              <a:rPr lang="da-DK" dirty="0"/>
              <a:t> </a:t>
            </a:r>
            <a:r>
              <a:rPr lang="da-DK" dirty="0" err="1"/>
              <a:t>move</a:t>
            </a:r>
            <a:r>
              <a:rPr lang="da-DK" dirty="0"/>
              <a:t> </a:t>
            </a:r>
            <a:r>
              <a:rPr lang="da-DK" dirty="0" err="1"/>
              <a:t>into</a:t>
            </a:r>
            <a:r>
              <a:rPr lang="da-DK" dirty="0"/>
              <a:t> the central banks</a:t>
            </a:r>
          </a:p>
          <a:p>
            <a:pPr lvl="1"/>
            <a:r>
              <a:rPr lang="da-DK" dirty="0"/>
              <a:t>Central banks </a:t>
            </a:r>
            <a:r>
              <a:rPr lang="da-DK" dirty="0" err="1"/>
              <a:t>will</a:t>
            </a:r>
            <a:r>
              <a:rPr lang="da-DK" dirty="0"/>
              <a:t> </a:t>
            </a:r>
            <a:r>
              <a:rPr lang="da-DK" dirty="0" err="1"/>
              <a:t>introduce</a:t>
            </a:r>
            <a:r>
              <a:rPr lang="da-DK" dirty="0"/>
              <a:t> </a:t>
            </a:r>
            <a:r>
              <a:rPr lang="da-DK" dirty="0" err="1"/>
              <a:t>their</a:t>
            </a:r>
            <a:r>
              <a:rPr lang="da-DK" dirty="0"/>
              <a:t> </a:t>
            </a:r>
            <a:r>
              <a:rPr lang="da-DK" dirty="0" err="1"/>
              <a:t>own</a:t>
            </a:r>
            <a:r>
              <a:rPr lang="da-DK" dirty="0"/>
              <a:t> e-</a:t>
            </a:r>
            <a:r>
              <a:rPr lang="da-DK" dirty="0" err="1"/>
              <a:t>money</a:t>
            </a:r>
            <a:r>
              <a:rPr lang="da-DK" dirty="0"/>
              <a:t> and Central Bank </a:t>
            </a:r>
            <a:r>
              <a:rPr lang="da-DK" dirty="0" err="1"/>
              <a:t>issued</a:t>
            </a:r>
            <a:r>
              <a:rPr lang="da-DK" dirty="0"/>
              <a:t> </a:t>
            </a:r>
            <a:r>
              <a:rPr lang="da-DK" dirty="0" err="1"/>
              <a:t>Crypto</a:t>
            </a:r>
            <a:r>
              <a:rPr lang="da-DK" dirty="0"/>
              <a:t> </a:t>
            </a:r>
            <a:r>
              <a:rPr lang="da-DK" dirty="0" err="1"/>
              <a:t>Currencies</a:t>
            </a:r>
            <a:r>
              <a:rPr lang="da-DK" dirty="0"/>
              <a:t> (CBCC)</a:t>
            </a:r>
          </a:p>
          <a:p>
            <a:pPr lvl="1"/>
            <a:r>
              <a:rPr lang="da-DK" dirty="0" err="1"/>
              <a:t>Politicians</a:t>
            </a:r>
            <a:r>
              <a:rPr lang="da-DK" dirty="0"/>
              <a:t> and regulators </a:t>
            </a:r>
            <a:r>
              <a:rPr lang="da-DK" dirty="0" err="1"/>
              <a:t>will</a:t>
            </a:r>
            <a:r>
              <a:rPr lang="da-DK" dirty="0"/>
              <a:t> have to accept </a:t>
            </a:r>
            <a:r>
              <a:rPr lang="da-DK" dirty="0" err="1"/>
              <a:t>that</a:t>
            </a:r>
            <a:r>
              <a:rPr lang="da-DK" dirty="0"/>
              <a:t> </a:t>
            </a:r>
            <a:r>
              <a:rPr lang="da-DK" dirty="0" err="1"/>
              <a:t>cryptos</a:t>
            </a:r>
            <a:r>
              <a:rPr lang="da-DK" dirty="0"/>
              <a:t> </a:t>
            </a:r>
            <a:r>
              <a:rPr lang="da-DK" dirty="0" err="1"/>
              <a:t>are</a:t>
            </a:r>
            <a:r>
              <a:rPr lang="da-DK" dirty="0"/>
              <a:t> </a:t>
            </a:r>
            <a:r>
              <a:rPr lang="da-DK" dirty="0" err="1"/>
              <a:t>here</a:t>
            </a:r>
            <a:r>
              <a:rPr lang="da-DK" dirty="0"/>
              <a:t> to </a:t>
            </a:r>
            <a:r>
              <a:rPr lang="da-DK" dirty="0" err="1"/>
              <a:t>stay</a:t>
            </a:r>
            <a:endParaRPr lang="da-DK" dirty="0"/>
          </a:p>
          <a:p>
            <a:pPr lvl="1"/>
            <a:r>
              <a:rPr lang="da-DK" dirty="0"/>
              <a:t>…and ‘</a:t>
            </a:r>
            <a:r>
              <a:rPr lang="da-DK" dirty="0" err="1"/>
              <a:t>crypto</a:t>
            </a:r>
            <a:r>
              <a:rPr lang="da-DK" dirty="0"/>
              <a:t> </a:t>
            </a:r>
            <a:r>
              <a:rPr lang="da-DK" dirty="0" err="1"/>
              <a:t>anarchists</a:t>
            </a:r>
            <a:r>
              <a:rPr lang="da-DK" dirty="0"/>
              <a:t>’ </a:t>
            </a:r>
            <a:r>
              <a:rPr lang="da-DK" dirty="0" err="1"/>
              <a:t>will</a:t>
            </a:r>
            <a:r>
              <a:rPr lang="da-DK" dirty="0"/>
              <a:t> have to accept </a:t>
            </a:r>
            <a:r>
              <a:rPr lang="da-DK" dirty="0" err="1"/>
              <a:t>regulation</a:t>
            </a:r>
            <a:r>
              <a:rPr lang="da-DK" dirty="0"/>
              <a:t> in </a:t>
            </a:r>
            <a:r>
              <a:rPr lang="da-DK" dirty="0" err="1"/>
              <a:t>some</a:t>
            </a:r>
            <a:r>
              <a:rPr lang="da-DK" dirty="0"/>
              <a:t> form (private or </a:t>
            </a:r>
            <a:r>
              <a:rPr lang="da-DK" dirty="0" err="1"/>
              <a:t>government</a:t>
            </a:r>
            <a:r>
              <a:rPr lang="da-DK" dirty="0"/>
              <a:t>)</a:t>
            </a:r>
          </a:p>
        </p:txBody>
      </p:sp>
      <p:sp>
        <p:nvSpPr>
          <p:cNvPr id="7" name="Pladsholder til slidenummer 6">
            <a:extLst>
              <a:ext uri="{FF2B5EF4-FFF2-40B4-BE49-F238E27FC236}">
                <a16:creationId xmlns:a16="http://schemas.microsoft.com/office/drawing/2014/main" id="{4ADD4E29-5B03-4429-9FF4-DE0495B6AEC9}"/>
              </a:ext>
            </a:extLst>
          </p:cNvPr>
          <p:cNvSpPr>
            <a:spLocks noGrp="1"/>
          </p:cNvSpPr>
          <p:nvPr>
            <p:ph type="sldNum" sz="quarter" idx="12"/>
          </p:nvPr>
        </p:nvSpPr>
        <p:spPr/>
        <p:txBody>
          <a:bodyPr/>
          <a:lstStyle/>
          <a:p>
            <a:fld id="{201154D4-5514-42E3-8C03-56C3992B9DB9}" type="slidenum">
              <a:rPr lang="id-ID" smtClean="0"/>
              <a:t>25</a:t>
            </a:fld>
            <a:endParaRPr lang="id-ID"/>
          </a:p>
        </p:txBody>
      </p:sp>
      <p:sp>
        <p:nvSpPr>
          <p:cNvPr id="8" name="AutoShape 2" descr="https://ip.bitcointalk.org/?u=http%3A%2F%2Fi.imgur.com%2FqzwUNXg.png&amp;t=586&amp;c=3vQPG_RHPvHmYw">
            <a:extLst>
              <a:ext uri="{FF2B5EF4-FFF2-40B4-BE49-F238E27FC236}">
                <a16:creationId xmlns:a16="http://schemas.microsoft.com/office/drawing/2014/main" id="{CF62D897-F923-4987-AB03-EA415D59872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220368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C2327C-DA17-4913-9AAC-BDA26D8A4A6A}"/>
              </a:ext>
            </a:extLst>
          </p:cNvPr>
          <p:cNvSpPr>
            <a:spLocks noGrp="1"/>
          </p:cNvSpPr>
          <p:nvPr>
            <p:ph type="title"/>
          </p:nvPr>
        </p:nvSpPr>
        <p:spPr>
          <a:xfrm>
            <a:off x="546755" y="365126"/>
            <a:ext cx="7969786" cy="1325563"/>
          </a:xfrm>
        </p:spPr>
        <p:txBody>
          <a:bodyPr>
            <a:normAutofit/>
          </a:bodyPr>
          <a:lstStyle/>
          <a:p>
            <a:r>
              <a:rPr lang="da-DK" sz="4000" b="1" dirty="0">
                <a:latin typeface="+mn-lt"/>
              </a:rPr>
              <a:t>A vision </a:t>
            </a:r>
            <a:br>
              <a:rPr lang="da-DK" sz="4000" b="1" dirty="0">
                <a:latin typeface="+mn-lt"/>
              </a:rPr>
            </a:br>
            <a:r>
              <a:rPr lang="da-DK" sz="4000" b="1" dirty="0">
                <a:latin typeface="+mn-lt"/>
              </a:rPr>
              <a:t>– </a:t>
            </a:r>
            <a:r>
              <a:rPr lang="da-DK" sz="4000" b="1" dirty="0" err="1">
                <a:latin typeface="+mn-lt"/>
              </a:rPr>
              <a:t>looking</a:t>
            </a:r>
            <a:r>
              <a:rPr lang="da-DK" sz="4000" b="1" dirty="0">
                <a:latin typeface="+mn-lt"/>
              </a:rPr>
              <a:t> 10 </a:t>
            </a:r>
            <a:r>
              <a:rPr lang="da-DK" sz="4000" b="1" dirty="0" err="1">
                <a:latin typeface="+mn-lt"/>
              </a:rPr>
              <a:t>years</a:t>
            </a:r>
            <a:r>
              <a:rPr lang="da-DK" sz="4000" b="1" dirty="0">
                <a:latin typeface="+mn-lt"/>
              </a:rPr>
              <a:t> </a:t>
            </a:r>
            <a:r>
              <a:rPr lang="da-DK" sz="4000" b="1" dirty="0" err="1">
                <a:latin typeface="+mn-lt"/>
              </a:rPr>
              <a:t>ahead</a:t>
            </a:r>
            <a:r>
              <a:rPr lang="da-DK" sz="4000" b="1" dirty="0">
                <a:latin typeface="+mn-lt"/>
              </a:rPr>
              <a:t> (2)</a:t>
            </a:r>
          </a:p>
        </p:txBody>
      </p:sp>
      <p:sp>
        <p:nvSpPr>
          <p:cNvPr id="4" name="Pladsholder til indhold 3">
            <a:extLst>
              <a:ext uri="{FF2B5EF4-FFF2-40B4-BE49-F238E27FC236}">
                <a16:creationId xmlns:a16="http://schemas.microsoft.com/office/drawing/2014/main" id="{91EE65DC-BA1C-417A-9EA8-7E1DD2851AEE}"/>
              </a:ext>
            </a:extLst>
          </p:cNvPr>
          <p:cNvSpPr>
            <a:spLocks noGrp="1"/>
          </p:cNvSpPr>
          <p:nvPr>
            <p:ph sz="half" idx="2"/>
          </p:nvPr>
        </p:nvSpPr>
        <p:spPr>
          <a:xfrm>
            <a:off x="629842" y="1932495"/>
            <a:ext cx="7884316" cy="4257168"/>
          </a:xfrm>
        </p:spPr>
        <p:txBody>
          <a:bodyPr>
            <a:normAutofit lnSpcReduction="10000"/>
          </a:bodyPr>
          <a:lstStyle/>
          <a:p>
            <a:r>
              <a:rPr lang="da-DK" dirty="0"/>
              <a:t>The </a:t>
            </a:r>
            <a:r>
              <a:rPr lang="da-DK" dirty="0" err="1"/>
              <a:t>crypto</a:t>
            </a:r>
            <a:r>
              <a:rPr lang="da-DK" dirty="0"/>
              <a:t> asset and </a:t>
            </a:r>
            <a:r>
              <a:rPr lang="da-DK" dirty="0" err="1"/>
              <a:t>currency</a:t>
            </a:r>
            <a:r>
              <a:rPr lang="da-DK" dirty="0"/>
              <a:t> </a:t>
            </a:r>
            <a:r>
              <a:rPr lang="da-DK" dirty="0" err="1"/>
              <a:t>markets</a:t>
            </a:r>
            <a:r>
              <a:rPr lang="da-DK" dirty="0"/>
              <a:t> in 10-15 </a:t>
            </a:r>
            <a:r>
              <a:rPr lang="da-DK" dirty="0" err="1"/>
              <a:t>years</a:t>
            </a:r>
            <a:r>
              <a:rPr lang="da-DK" dirty="0"/>
              <a:t>:</a:t>
            </a:r>
          </a:p>
          <a:p>
            <a:pPr lvl="1"/>
            <a:r>
              <a:rPr lang="da-DK" dirty="0" err="1"/>
              <a:t>There</a:t>
            </a:r>
            <a:r>
              <a:rPr lang="da-DK" dirty="0"/>
              <a:t> </a:t>
            </a:r>
            <a:r>
              <a:rPr lang="da-DK" dirty="0" err="1"/>
              <a:t>surely</a:t>
            </a:r>
            <a:r>
              <a:rPr lang="da-DK" dirty="0"/>
              <a:t> </a:t>
            </a:r>
            <a:r>
              <a:rPr lang="da-DK" dirty="0" err="1"/>
              <a:t>will</a:t>
            </a:r>
            <a:r>
              <a:rPr lang="da-DK" dirty="0"/>
              <a:t> </a:t>
            </a:r>
            <a:r>
              <a:rPr lang="da-DK" dirty="0" err="1"/>
              <a:t>be</a:t>
            </a:r>
            <a:r>
              <a:rPr lang="da-DK" dirty="0"/>
              <a:t> a </a:t>
            </a:r>
            <a:r>
              <a:rPr lang="da-DK" dirty="0" err="1"/>
              <a:t>handfull</a:t>
            </a:r>
            <a:r>
              <a:rPr lang="da-DK" dirty="0"/>
              <a:t> of </a:t>
            </a:r>
            <a:r>
              <a:rPr lang="da-DK" dirty="0" err="1"/>
              <a:t>crypto</a:t>
            </a:r>
            <a:r>
              <a:rPr lang="da-DK" dirty="0"/>
              <a:t> </a:t>
            </a:r>
            <a:r>
              <a:rPr lang="da-DK" dirty="0" err="1"/>
              <a:t>currencies</a:t>
            </a:r>
            <a:r>
              <a:rPr lang="da-DK" dirty="0"/>
              <a:t>, </a:t>
            </a:r>
            <a:r>
              <a:rPr lang="da-DK" dirty="0" err="1"/>
              <a:t>which</a:t>
            </a:r>
            <a:r>
              <a:rPr lang="da-DK" dirty="0"/>
              <a:t> </a:t>
            </a:r>
            <a:r>
              <a:rPr lang="da-DK" dirty="0" err="1"/>
              <a:t>will</a:t>
            </a:r>
            <a:r>
              <a:rPr lang="da-DK" dirty="0"/>
              <a:t> </a:t>
            </a:r>
            <a:r>
              <a:rPr lang="da-DK" dirty="0" err="1"/>
              <a:t>be</a:t>
            </a:r>
            <a:r>
              <a:rPr lang="da-DK" dirty="0"/>
              <a:t> </a:t>
            </a:r>
            <a:r>
              <a:rPr lang="da-DK" dirty="0" err="1"/>
              <a:t>used</a:t>
            </a:r>
            <a:r>
              <a:rPr lang="da-DK" dirty="0"/>
              <a:t> in </a:t>
            </a:r>
            <a:r>
              <a:rPr lang="da-DK" dirty="0" err="1"/>
              <a:t>certain</a:t>
            </a:r>
            <a:r>
              <a:rPr lang="da-DK" dirty="0"/>
              <a:t> </a:t>
            </a:r>
            <a:r>
              <a:rPr lang="da-DK" dirty="0" err="1"/>
              <a:t>geographical</a:t>
            </a:r>
            <a:r>
              <a:rPr lang="da-DK" dirty="0"/>
              <a:t> </a:t>
            </a:r>
            <a:r>
              <a:rPr lang="da-DK" dirty="0" err="1"/>
              <a:t>areas</a:t>
            </a:r>
            <a:r>
              <a:rPr lang="da-DK" dirty="0"/>
              <a:t> (</a:t>
            </a:r>
            <a:r>
              <a:rPr lang="da-DK" dirty="0" err="1"/>
              <a:t>where</a:t>
            </a:r>
            <a:r>
              <a:rPr lang="da-DK" dirty="0"/>
              <a:t> the </a:t>
            </a:r>
            <a:r>
              <a:rPr lang="da-DK" dirty="0" err="1"/>
              <a:t>monetary</a:t>
            </a:r>
            <a:r>
              <a:rPr lang="da-DK" dirty="0"/>
              <a:t> system </a:t>
            </a:r>
            <a:r>
              <a:rPr lang="da-DK" dirty="0" err="1"/>
              <a:t>fails</a:t>
            </a:r>
            <a:r>
              <a:rPr lang="da-DK" dirty="0"/>
              <a:t> </a:t>
            </a:r>
            <a:r>
              <a:rPr lang="da-DK" dirty="0" err="1"/>
              <a:t>today</a:t>
            </a:r>
            <a:r>
              <a:rPr lang="da-DK" dirty="0"/>
              <a:t>)</a:t>
            </a:r>
          </a:p>
          <a:p>
            <a:pPr lvl="1"/>
            <a:r>
              <a:rPr lang="da-DK" dirty="0" err="1"/>
              <a:t>There</a:t>
            </a:r>
            <a:r>
              <a:rPr lang="da-DK" dirty="0"/>
              <a:t> </a:t>
            </a:r>
            <a:r>
              <a:rPr lang="da-DK" dirty="0" err="1"/>
              <a:t>might</a:t>
            </a:r>
            <a:r>
              <a:rPr lang="da-DK" dirty="0"/>
              <a:t> </a:t>
            </a:r>
            <a:r>
              <a:rPr lang="da-DK" dirty="0" err="1"/>
              <a:t>be</a:t>
            </a:r>
            <a:r>
              <a:rPr lang="da-DK" dirty="0"/>
              <a:t> </a:t>
            </a:r>
            <a:r>
              <a:rPr lang="da-DK" dirty="0" err="1"/>
              <a:t>crypto</a:t>
            </a:r>
            <a:r>
              <a:rPr lang="da-DK" dirty="0"/>
              <a:t> </a:t>
            </a:r>
            <a:r>
              <a:rPr lang="da-DK" dirty="0" err="1"/>
              <a:t>currencies</a:t>
            </a:r>
            <a:r>
              <a:rPr lang="da-DK" dirty="0"/>
              <a:t> for </a:t>
            </a:r>
            <a:r>
              <a:rPr lang="da-DK" dirty="0" err="1"/>
              <a:t>certain</a:t>
            </a:r>
            <a:r>
              <a:rPr lang="da-DK" dirty="0"/>
              <a:t> </a:t>
            </a:r>
            <a:r>
              <a:rPr lang="da-DK" dirty="0" err="1"/>
              <a:t>market</a:t>
            </a:r>
            <a:r>
              <a:rPr lang="da-DK" dirty="0"/>
              <a:t> segments (</a:t>
            </a:r>
            <a:r>
              <a:rPr lang="da-DK" dirty="0" err="1"/>
              <a:t>regionally</a:t>
            </a:r>
            <a:r>
              <a:rPr lang="da-DK" dirty="0"/>
              <a:t> or </a:t>
            </a:r>
            <a:r>
              <a:rPr lang="da-DK" dirty="0" err="1"/>
              <a:t>sectorally</a:t>
            </a:r>
            <a:r>
              <a:rPr lang="da-DK" dirty="0"/>
              <a:t>) – for </a:t>
            </a:r>
            <a:r>
              <a:rPr lang="da-DK" dirty="0" err="1"/>
              <a:t>example</a:t>
            </a:r>
            <a:r>
              <a:rPr lang="da-DK" dirty="0"/>
              <a:t> in the </a:t>
            </a:r>
            <a:r>
              <a:rPr lang="da-DK" dirty="0" err="1"/>
              <a:t>gaming</a:t>
            </a:r>
            <a:r>
              <a:rPr lang="da-DK" dirty="0"/>
              <a:t> </a:t>
            </a:r>
            <a:r>
              <a:rPr lang="da-DK" dirty="0" err="1"/>
              <a:t>industry</a:t>
            </a:r>
            <a:r>
              <a:rPr lang="da-DK" dirty="0"/>
              <a:t> or in international </a:t>
            </a:r>
            <a:r>
              <a:rPr lang="da-DK" dirty="0" err="1"/>
              <a:t>trade</a:t>
            </a:r>
            <a:r>
              <a:rPr lang="da-DK" dirty="0"/>
              <a:t> </a:t>
            </a:r>
          </a:p>
          <a:p>
            <a:pPr lvl="1"/>
            <a:r>
              <a:rPr lang="da-DK" dirty="0" err="1"/>
              <a:t>There</a:t>
            </a:r>
            <a:r>
              <a:rPr lang="da-DK" dirty="0"/>
              <a:t> </a:t>
            </a:r>
            <a:r>
              <a:rPr lang="da-DK" dirty="0" err="1"/>
              <a:t>will</a:t>
            </a:r>
            <a:r>
              <a:rPr lang="da-DK" dirty="0"/>
              <a:t> </a:t>
            </a:r>
            <a:r>
              <a:rPr lang="da-DK" dirty="0" err="1"/>
              <a:t>be</a:t>
            </a:r>
            <a:r>
              <a:rPr lang="da-DK" dirty="0"/>
              <a:t> a </a:t>
            </a:r>
            <a:r>
              <a:rPr lang="da-DK" dirty="0" err="1"/>
              <a:t>few</a:t>
            </a:r>
            <a:r>
              <a:rPr lang="da-DK" dirty="0"/>
              <a:t> </a:t>
            </a:r>
            <a:r>
              <a:rPr lang="da-DK" dirty="0" err="1"/>
              <a:t>crypto</a:t>
            </a:r>
            <a:r>
              <a:rPr lang="da-DK" dirty="0"/>
              <a:t> assets </a:t>
            </a:r>
            <a:r>
              <a:rPr lang="da-DK" dirty="0" err="1"/>
              <a:t>playing</a:t>
            </a:r>
            <a:r>
              <a:rPr lang="da-DK" dirty="0"/>
              <a:t> a </a:t>
            </a:r>
            <a:r>
              <a:rPr lang="da-DK" dirty="0" err="1"/>
              <a:t>similar</a:t>
            </a:r>
            <a:r>
              <a:rPr lang="da-DK" dirty="0"/>
              <a:t> </a:t>
            </a:r>
            <a:r>
              <a:rPr lang="da-DK" dirty="0" err="1"/>
              <a:t>role</a:t>
            </a:r>
            <a:r>
              <a:rPr lang="da-DK" dirty="0"/>
              <a:t> as gold is </a:t>
            </a:r>
            <a:r>
              <a:rPr lang="da-DK" dirty="0" err="1"/>
              <a:t>doing</a:t>
            </a:r>
            <a:r>
              <a:rPr lang="da-DK" dirty="0"/>
              <a:t> </a:t>
            </a:r>
            <a:r>
              <a:rPr lang="da-DK" dirty="0" err="1"/>
              <a:t>today</a:t>
            </a:r>
            <a:r>
              <a:rPr lang="da-DK" dirty="0"/>
              <a:t> </a:t>
            </a:r>
            <a:r>
              <a:rPr lang="da-DK" dirty="0" err="1"/>
              <a:t>working</a:t>
            </a:r>
            <a:r>
              <a:rPr lang="da-DK" dirty="0"/>
              <a:t> as a </a:t>
            </a:r>
            <a:r>
              <a:rPr lang="da-DK" dirty="0" err="1"/>
              <a:t>diversifier</a:t>
            </a:r>
            <a:r>
              <a:rPr lang="da-DK" dirty="0"/>
              <a:t> (image for </a:t>
            </a:r>
            <a:r>
              <a:rPr lang="da-DK" dirty="0" err="1"/>
              <a:t>example</a:t>
            </a:r>
            <a:r>
              <a:rPr lang="da-DK" dirty="0"/>
              <a:t> a </a:t>
            </a:r>
            <a:r>
              <a:rPr lang="da-DK" dirty="0" err="1"/>
              <a:t>crypto</a:t>
            </a:r>
            <a:r>
              <a:rPr lang="da-DK" dirty="0"/>
              <a:t> asset </a:t>
            </a:r>
            <a:r>
              <a:rPr lang="da-DK" dirty="0" err="1"/>
              <a:t>negatively</a:t>
            </a:r>
            <a:r>
              <a:rPr lang="da-DK" dirty="0"/>
              <a:t> </a:t>
            </a:r>
            <a:r>
              <a:rPr lang="da-DK" dirty="0" err="1"/>
              <a:t>correlated</a:t>
            </a:r>
            <a:r>
              <a:rPr lang="da-DK" dirty="0"/>
              <a:t> with </a:t>
            </a:r>
            <a:r>
              <a:rPr lang="da-DK" dirty="0" err="1"/>
              <a:t>stock</a:t>
            </a:r>
            <a:r>
              <a:rPr lang="da-DK" dirty="0"/>
              <a:t> </a:t>
            </a:r>
            <a:r>
              <a:rPr lang="da-DK" dirty="0" err="1"/>
              <a:t>prices</a:t>
            </a:r>
            <a:r>
              <a:rPr lang="da-DK" dirty="0"/>
              <a:t>)</a:t>
            </a:r>
          </a:p>
        </p:txBody>
      </p:sp>
      <p:sp>
        <p:nvSpPr>
          <p:cNvPr id="7" name="Pladsholder til slidenummer 6">
            <a:extLst>
              <a:ext uri="{FF2B5EF4-FFF2-40B4-BE49-F238E27FC236}">
                <a16:creationId xmlns:a16="http://schemas.microsoft.com/office/drawing/2014/main" id="{4ADD4E29-5B03-4429-9FF4-DE0495B6AEC9}"/>
              </a:ext>
            </a:extLst>
          </p:cNvPr>
          <p:cNvSpPr>
            <a:spLocks noGrp="1"/>
          </p:cNvSpPr>
          <p:nvPr>
            <p:ph type="sldNum" sz="quarter" idx="12"/>
          </p:nvPr>
        </p:nvSpPr>
        <p:spPr/>
        <p:txBody>
          <a:bodyPr/>
          <a:lstStyle/>
          <a:p>
            <a:fld id="{201154D4-5514-42E3-8C03-56C3992B9DB9}" type="slidenum">
              <a:rPr lang="id-ID" smtClean="0"/>
              <a:t>26</a:t>
            </a:fld>
            <a:endParaRPr lang="id-ID"/>
          </a:p>
        </p:txBody>
      </p:sp>
      <p:sp>
        <p:nvSpPr>
          <p:cNvPr id="8" name="AutoShape 2" descr="https://ip.bitcointalk.org/?u=http%3A%2F%2Fi.imgur.com%2FqzwUNXg.png&amp;t=586&amp;c=3vQPG_RHPvHmYw">
            <a:extLst>
              <a:ext uri="{FF2B5EF4-FFF2-40B4-BE49-F238E27FC236}">
                <a16:creationId xmlns:a16="http://schemas.microsoft.com/office/drawing/2014/main" id="{CF62D897-F923-4987-AB03-EA415D59872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6" name="Billede 5" descr="Et billede, der indeholder tekst&#10;&#10;Automatisk genereret beskrivelse">
            <a:extLst>
              <a:ext uri="{FF2B5EF4-FFF2-40B4-BE49-F238E27FC236}">
                <a16:creationId xmlns:a16="http://schemas.microsoft.com/office/drawing/2014/main" id="{8971066C-D25F-DD43-91DD-C208ACFD4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797896"/>
            <a:ext cx="3625736" cy="579290"/>
          </a:xfrm>
          <a:prstGeom prst="rect">
            <a:avLst/>
          </a:prstGeom>
        </p:spPr>
      </p:pic>
    </p:spTree>
    <p:extLst>
      <p:ext uri="{BB962C8B-B14F-4D97-AF65-F5344CB8AC3E}">
        <p14:creationId xmlns:p14="http://schemas.microsoft.com/office/powerpoint/2010/main" val="310671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E9011-D440-4081-88F2-56D72E97AFA6}"/>
              </a:ext>
            </a:extLst>
          </p:cNvPr>
          <p:cNvSpPr>
            <a:spLocks noGrp="1"/>
          </p:cNvSpPr>
          <p:nvPr>
            <p:ph type="title"/>
          </p:nvPr>
        </p:nvSpPr>
        <p:spPr/>
        <p:txBody>
          <a:bodyPr/>
          <a:lstStyle/>
          <a:p>
            <a:r>
              <a:rPr lang="da-DK" b="1" dirty="0" err="1">
                <a:latin typeface="+mn-lt"/>
              </a:rPr>
              <a:t>Functions</a:t>
            </a:r>
            <a:r>
              <a:rPr lang="da-DK" b="1" dirty="0">
                <a:latin typeface="+mn-lt"/>
              </a:rPr>
              <a:t> of </a:t>
            </a:r>
            <a:r>
              <a:rPr lang="da-DK" b="1" dirty="0" err="1">
                <a:latin typeface="+mn-lt"/>
              </a:rPr>
              <a:t>money</a:t>
            </a:r>
            <a:endParaRPr lang="da-DK" b="1" dirty="0">
              <a:latin typeface="+mn-lt"/>
            </a:endParaRPr>
          </a:p>
        </p:txBody>
      </p:sp>
      <p:sp>
        <p:nvSpPr>
          <p:cNvPr id="3" name="Pladsholder til indhold 2">
            <a:extLst>
              <a:ext uri="{FF2B5EF4-FFF2-40B4-BE49-F238E27FC236}">
                <a16:creationId xmlns:a16="http://schemas.microsoft.com/office/drawing/2014/main" id="{5E9CF2F7-F874-478A-87B1-27DB18066A17}"/>
              </a:ext>
            </a:extLst>
          </p:cNvPr>
          <p:cNvSpPr>
            <a:spLocks noGrp="1"/>
          </p:cNvSpPr>
          <p:nvPr>
            <p:ph idx="1"/>
          </p:nvPr>
        </p:nvSpPr>
        <p:spPr/>
        <p:txBody>
          <a:bodyPr/>
          <a:lstStyle/>
          <a:p>
            <a:pPr marL="0" indent="0">
              <a:buNone/>
            </a:pPr>
            <a:endParaRPr lang="en-US" dirty="0"/>
          </a:p>
          <a:p>
            <a:endParaRPr lang="en-US" dirty="0"/>
          </a:p>
          <a:p>
            <a:r>
              <a:rPr lang="en-US" sz="4800" dirty="0"/>
              <a:t>Medium of exchange</a:t>
            </a:r>
          </a:p>
          <a:p>
            <a:r>
              <a:rPr lang="en-US" sz="4800" dirty="0"/>
              <a:t>Store of value</a:t>
            </a:r>
          </a:p>
          <a:p>
            <a:r>
              <a:rPr lang="en-US" sz="4800" dirty="0"/>
              <a:t>unit of account</a:t>
            </a:r>
            <a:endParaRPr lang="da-DK" sz="4800" dirty="0"/>
          </a:p>
        </p:txBody>
      </p:sp>
      <p:sp>
        <p:nvSpPr>
          <p:cNvPr id="4" name="Pladsholder til slidenummer 3">
            <a:extLst>
              <a:ext uri="{FF2B5EF4-FFF2-40B4-BE49-F238E27FC236}">
                <a16:creationId xmlns:a16="http://schemas.microsoft.com/office/drawing/2014/main" id="{5449F0E4-EEED-4111-9718-D79D9CC983F8}"/>
              </a:ext>
            </a:extLst>
          </p:cNvPr>
          <p:cNvSpPr>
            <a:spLocks noGrp="1"/>
          </p:cNvSpPr>
          <p:nvPr>
            <p:ph type="sldNum" sz="quarter" idx="12"/>
          </p:nvPr>
        </p:nvSpPr>
        <p:spPr/>
        <p:txBody>
          <a:bodyPr/>
          <a:lstStyle/>
          <a:p>
            <a:fld id="{DB081FF4-72A8-45CE-85C3-CD9BE74C3E18}" type="slidenum">
              <a:rPr lang="en-US" smtClean="0"/>
              <a:pPr/>
              <a:t>2</a:t>
            </a:fld>
            <a:endParaRPr lang="en-US"/>
          </a:p>
        </p:txBody>
      </p:sp>
      <p:pic>
        <p:nvPicPr>
          <p:cNvPr id="5" name="Billede 4" descr="Et billede, der indeholder tekst&#10;&#10;Automatisk genereret beskrivelse">
            <a:extLst>
              <a:ext uri="{FF2B5EF4-FFF2-40B4-BE49-F238E27FC236}">
                <a16:creationId xmlns:a16="http://schemas.microsoft.com/office/drawing/2014/main" id="{0D316F94-41E5-104C-88E7-C849E2578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91029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050" y="610923"/>
            <a:ext cx="5784276" cy="954107"/>
          </a:xfrm>
          <a:prstGeom prst="rect">
            <a:avLst/>
          </a:prstGeom>
          <a:noFill/>
        </p:spPr>
        <p:txBody>
          <a:bodyPr wrap="none" rtlCol="0">
            <a:spAutoFit/>
          </a:bodyPr>
          <a:lstStyle/>
          <a:p>
            <a:r>
              <a:rPr lang="en-US" sz="2800" b="1" dirty="0"/>
              <a:t>Money version 1.0 – </a:t>
            </a:r>
            <a:r>
              <a:rPr lang="en-US" altLang="en-US" sz="2800" b="1" dirty="0"/>
              <a:t>Cattle and grain</a:t>
            </a:r>
          </a:p>
          <a:p>
            <a:r>
              <a:rPr lang="en-US" altLang="en-US" sz="2800" b="1" dirty="0"/>
              <a:t>(c 9000-6000 BC)</a:t>
            </a:r>
            <a:endParaRPr lang="en-US" sz="2800" b="1" dirty="0"/>
          </a:p>
        </p:txBody>
      </p:sp>
      <p:sp>
        <p:nvSpPr>
          <p:cNvPr id="10" name="Rectangle 2">
            <a:extLst>
              <a:ext uri="{FF2B5EF4-FFF2-40B4-BE49-F238E27FC236}">
                <a16:creationId xmlns:a16="http://schemas.microsoft.com/office/drawing/2014/main" id="{516D769D-7827-4999-9EBD-FDD3C2D9E52E}"/>
              </a:ext>
            </a:extLst>
          </p:cNvPr>
          <p:cNvSpPr>
            <a:spLocks noChangeArrowheads="1"/>
          </p:cNvSpPr>
          <p:nvPr/>
        </p:nvSpPr>
        <p:spPr bwMode="auto">
          <a:xfrm>
            <a:off x="628650" y="381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a-DK" altLang="da-DK" sz="1800" b="0" i="0" u="none" strike="noStrike" cap="none" normalizeH="0" baseline="0">
                <a:ln>
                  <a:noFill/>
                </a:ln>
                <a:solidFill>
                  <a:schemeClr val="tx1"/>
                </a:solidFill>
                <a:effectLst/>
                <a:latin typeface="Arial" panose="020B0604020202020204" pitchFamily="34" charset="0"/>
              </a:rPr>
            </a:br>
            <a:endParaRPr kumimoji="0" lang="da-DK" altLang="da-DK" sz="1800" b="0" i="0" u="none" strike="noStrike" cap="none" normalizeH="0" baseline="0">
              <a:ln>
                <a:noFill/>
              </a:ln>
              <a:solidFill>
                <a:schemeClr val="tx1"/>
              </a:solidFill>
              <a:effectLst/>
              <a:latin typeface="Arial" panose="020B0604020202020204" pitchFamily="34" charset="0"/>
            </a:endParaRPr>
          </a:p>
        </p:txBody>
      </p:sp>
      <p:pic>
        <p:nvPicPr>
          <p:cNvPr id="10242" name="Picture 2" descr="http://www.pbs.org/wgbh/nova/assets/img/history-money/image-01-large.jpg">
            <a:extLst>
              <a:ext uri="{FF2B5EF4-FFF2-40B4-BE49-F238E27FC236}">
                <a16:creationId xmlns:a16="http://schemas.microsoft.com/office/drawing/2014/main" id="{380A145D-8DF3-4F92-9A83-EF9949057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929" y="1724742"/>
            <a:ext cx="5547674" cy="3962625"/>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descr="Et billede, der indeholder tekst&#10;&#10;Automatisk genereret beskrivelse">
            <a:extLst>
              <a:ext uri="{FF2B5EF4-FFF2-40B4-BE49-F238E27FC236}">
                <a16:creationId xmlns:a16="http://schemas.microsoft.com/office/drawing/2014/main" id="{E04CB264-85E0-104A-AF98-5BD290082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52290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B8AFF-1FFC-4360-AE84-F3CC79E32F88}"/>
              </a:ext>
            </a:extLst>
          </p:cNvPr>
          <p:cNvSpPr>
            <a:spLocks noGrp="1"/>
          </p:cNvSpPr>
          <p:nvPr>
            <p:ph type="title"/>
          </p:nvPr>
        </p:nvSpPr>
        <p:spPr/>
        <p:txBody>
          <a:bodyPr/>
          <a:lstStyle/>
          <a:p>
            <a:r>
              <a:rPr lang="da-DK" b="1" dirty="0" err="1"/>
              <a:t>Technological</a:t>
            </a:r>
            <a:r>
              <a:rPr lang="da-DK" b="1" dirty="0"/>
              <a:t> </a:t>
            </a:r>
            <a:r>
              <a:rPr lang="da-DK" b="1" dirty="0" err="1"/>
              <a:t>progresss</a:t>
            </a:r>
            <a:r>
              <a:rPr lang="da-DK" b="1" dirty="0"/>
              <a:t> is </a:t>
            </a:r>
            <a:r>
              <a:rPr lang="da-DK" b="1" dirty="0" err="1"/>
              <a:t>key</a:t>
            </a:r>
            <a:endParaRPr lang="da-DK" dirty="0"/>
          </a:p>
        </p:txBody>
      </p:sp>
      <p:sp>
        <p:nvSpPr>
          <p:cNvPr id="3" name="Pladsholder til indhold 2">
            <a:extLst>
              <a:ext uri="{FF2B5EF4-FFF2-40B4-BE49-F238E27FC236}">
                <a16:creationId xmlns:a16="http://schemas.microsoft.com/office/drawing/2014/main" id="{3D2EB1F5-C2AC-44B7-84F9-ED7B3F617850}"/>
              </a:ext>
            </a:extLst>
          </p:cNvPr>
          <p:cNvSpPr>
            <a:spLocks noGrp="1"/>
          </p:cNvSpPr>
          <p:nvPr>
            <p:ph idx="1"/>
          </p:nvPr>
        </p:nvSpPr>
        <p:spPr/>
        <p:txBody>
          <a:bodyPr>
            <a:normAutofit fontScale="70000" lnSpcReduction="20000"/>
          </a:bodyPr>
          <a:lstStyle/>
          <a:p>
            <a:endParaRPr lang="en-US" dirty="0"/>
          </a:p>
          <a:p>
            <a:r>
              <a:rPr lang="da-DK" dirty="0">
                <a:latin typeface="Helvetica" panose="020B0604020202020204" pitchFamily="34" charset="0"/>
              </a:rPr>
              <a:t>Writing </a:t>
            </a:r>
            <a:r>
              <a:rPr lang="da-DK" dirty="0" err="1">
                <a:latin typeface="Helvetica" panose="020B0604020202020204" pitchFamily="34" charset="0"/>
              </a:rPr>
              <a:t>invented</a:t>
            </a:r>
            <a:r>
              <a:rPr lang="da-DK" dirty="0">
                <a:latin typeface="Helvetica" panose="020B0604020202020204" pitchFamily="34" charset="0"/>
              </a:rPr>
              <a:t> in </a:t>
            </a:r>
            <a:r>
              <a:rPr lang="da-DK" dirty="0" err="1">
                <a:latin typeface="Helvetica" panose="020B0604020202020204" pitchFamily="34" charset="0"/>
              </a:rPr>
              <a:t>Mesopotamia</a:t>
            </a:r>
            <a:r>
              <a:rPr lang="da-DK" dirty="0">
                <a:latin typeface="Helvetica" panose="020B0604020202020204" pitchFamily="34" charset="0"/>
              </a:rPr>
              <a:t> (c. 3100 BC)</a:t>
            </a:r>
          </a:p>
          <a:p>
            <a:pPr lvl="1"/>
            <a:r>
              <a:rPr lang="en-US" dirty="0">
                <a:latin typeface="Helvetica" panose="020B0604020202020204" pitchFamily="34" charset="0"/>
              </a:rPr>
              <a:t>The main use, and probable motivation for its development, is for keeping accounts.</a:t>
            </a:r>
          </a:p>
          <a:p>
            <a:endParaRPr lang="en-US" dirty="0">
              <a:latin typeface="Helvetica" panose="020B0604020202020204" pitchFamily="34" charset="0"/>
            </a:endParaRPr>
          </a:p>
          <a:p>
            <a:r>
              <a:rPr lang="en-US" dirty="0">
                <a:latin typeface="Helvetica" panose="020B0604020202020204" pitchFamily="34" charset="0"/>
              </a:rPr>
              <a:t>Development of Banking in Mesopotamia (</a:t>
            </a:r>
            <a:r>
              <a:rPr lang="pl-PL" dirty="0">
                <a:latin typeface="Helvetica" panose="020B0604020202020204" pitchFamily="34" charset="0"/>
              </a:rPr>
              <a:t>c. 3000 - c. 2000 BC</a:t>
            </a:r>
            <a:r>
              <a:rPr lang="da-DK" dirty="0">
                <a:latin typeface="Helvetica" panose="020B0604020202020204" pitchFamily="34" charset="0"/>
              </a:rPr>
              <a:t>)</a:t>
            </a:r>
            <a:endParaRPr lang="en-US" dirty="0">
              <a:latin typeface="Helvetica" panose="020B0604020202020204" pitchFamily="34" charset="0"/>
            </a:endParaRPr>
          </a:p>
          <a:p>
            <a:pPr lvl="1"/>
            <a:r>
              <a:rPr lang="en-US" dirty="0">
                <a:latin typeface="Helvetica" panose="020B0604020202020204" pitchFamily="34" charset="0"/>
              </a:rPr>
              <a:t>Banking originates in Babylonia out of the activities of temples and palaces which provided safe places for the storage of valuables. Initially deposits of grain are accepted and later other goods including cattle, agricultural implements, and precious metals.</a:t>
            </a:r>
          </a:p>
          <a:p>
            <a:pPr marL="0" indent="0">
              <a:buNone/>
            </a:pPr>
            <a:endParaRPr lang="en-US" dirty="0">
              <a:latin typeface="Helvetica" panose="020B0604020202020204" pitchFamily="34" charset="0"/>
            </a:endParaRPr>
          </a:p>
          <a:p>
            <a:endParaRPr lang="en-US" dirty="0"/>
          </a:p>
          <a:p>
            <a:pPr marL="457200" lvl="1" indent="0">
              <a:buNone/>
            </a:pPr>
            <a:r>
              <a:rPr lang="en-US" dirty="0">
                <a:latin typeface="Helvetica" panose="020B0604020202020204" pitchFamily="34" charset="0"/>
              </a:rPr>
              <a:t>						</a:t>
            </a:r>
          </a:p>
          <a:p>
            <a:pPr marL="457200" lvl="1" indent="0">
              <a:buNone/>
            </a:pPr>
            <a:r>
              <a:rPr lang="en-US" dirty="0">
                <a:latin typeface="Helvetica" panose="020B0604020202020204" pitchFamily="34" charset="0"/>
              </a:rPr>
              <a:t>		</a:t>
            </a:r>
            <a:endParaRPr lang="da-DK" dirty="0">
              <a:latin typeface="Helvetica" panose="020B0604020202020204" pitchFamily="34" charset="0"/>
            </a:endParaRPr>
          </a:p>
          <a:p>
            <a:endParaRPr lang="da-DK" dirty="0"/>
          </a:p>
        </p:txBody>
      </p:sp>
      <p:sp>
        <p:nvSpPr>
          <p:cNvPr id="4" name="Pladsholder til slidenummer 3">
            <a:extLst>
              <a:ext uri="{FF2B5EF4-FFF2-40B4-BE49-F238E27FC236}">
                <a16:creationId xmlns:a16="http://schemas.microsoft.com/office/drawing/2014/main" id="{3C5B0A08-6327-4F44-BC3A-E53FD3CEAFC9}"/>
              </a:ext>
            </a:extLst>
          </p:cNvPr>
          <p:cNvSpPr>
            <a:spLocks noGrp="1"/>
          </p:cNvSpPr>
          <p:nvPr>
            <p:ph type="sldNum" sz="quarter" idx="12"/>
          </p:nvPr>
        </p:nvSpPr>
        <p:spPr/>
        <p:txBody>
          <a:bodyPr/>
          <a:lstStyle/>
          <a:p>
            <a:fld id="{DB081FF4-72A8-45CE-85C3-CD9BE74C3E18}" type="slidenum">
              <a:rPr lang="en-US" smtClean="0"/>
              <a:pPr/>
              <a:t>4</a:t>
            </a:fld>
            <a:endParaRPr lang="en-US"/>
          </a:p>
        </p:txBody>
      </p:sp>
      <p:pic>
        <p:nvPicPr>
          <p:cNvPr id="5" name="Billede 4" descr="Et billede, der indeholder tekst&#10;&#10;Automatisk genereret beskrivelse">
            <a:extLst>
              <a:ext uri="{FF2B5EF4-FFF2-40B4-BE49-F238E27FC236}">
                <a16:creationId xmlns:a16="http://schemas.microsoft.com/office/drawing/2014/main" id="{2086AE49-9525-284A-9AE9-F113D0C74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284315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G_0581s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24" y="1885107"/>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IMG_0582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126" y="1931316"/>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2914" y="531428"/>
            <a:ext cx="6267741" cy="523220"/>
          </a:xfrm>
          <a:prstGeom prst="rect">
            <a:avLst/>
          </a:prstGeom>
          <a:noFill/>
        </p:spPr>
        <p:txBody>
          <a:bodyPr wrap="none" rtlCol="0">
            <a:spAutoFit/>
          </a:bodyPr>
          <a:lstStyle/>
          <a:p>
            <a:r>
              <a:rPr lang="en-US" sz="2800" b="1" dirty="0"/>
              <a:t>Money version 2.0 - </a:t>
            </a:r>
            <a:r>
              <a:rPr lang="en-US" altLang="en-US" sz="2800" b="1" dirty="0"/>
              <a:t>precious metal coins</a:t>
            </a:r>
            <a:endParaRPr lang="en-US" sz="2800" b="1" dirty="0"/>
          </a:p>
        </p:txBody>
      </p:sp>
      <p:pic>
        <p:nvPicPr>
          <p:cNvPr id="7" name="Picture 7" descr="Becht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36" y="4069233"/>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echtl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8064" y="467995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lede 9">
            <a:extLst>
              <a:ext uri="{FF2B5EF4-FFF2-40B4-BE49-F238E27FC236}">
                <a16:creationId xmlns:a16="http://schemas.microsoft.com/office/drawing/2014/main" id="{18987EF3-E6A7-4233-951A-09CB6E7639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518" y="2022345"/>
            <a:ext cx="3714619" cy="3400555"/>
          </a:xfrm>
          <a:prstGeom prst="rect">
            <a:avLst/>
          </a:prstGeom>
        </p:spPr>
      </p:pic>
      <p:pic>
        <p:nvPicPr>
          <p:cNvPr id="9" name="Billede 8" descr="Et billede, der indeholder tekst&#10;&#10;Automatisk genereret beskrivelse">
            <a:extLst>
              <a:ext uri="{FF2B5EF4-FFF2-40B4-BE49-F238E27FC236}">
                <a16:creationId xmlns:a16="http://schemas.microsoft.com/office/drawing/2014/main" id="{16E3B538-5992-D044-957F-0EF9D680C3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109614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6958" y="794209"/>
            <a:ext cx="5969450" cy="994172"/>
          </a:xfrm>
        </p:spPr>
        <p:txBody>
          <a:bodyPr>
            <a:normAutofit/>
          </a:bodyPr>
          <a:lstStyle/>
          <a:p>
            <a:pPr eaLnBrk="1" hangingPunct="1"/>
            <a:r>
              <a:rPr lang="en-US" altLang="en-US" sz="2800" b="1" dirty="0">
                <a:latin typeface="+mn-lt"/>
              </a:rPr>
              <a:t>Money 3.0: Private IOUs redeemable for precious metal coin</a:t>
            </a:r>
          </a:p>
        </p:txBody>
      </p:sp>
      <p:pic>
        <p:nvPicPr>
          <p:cNvPr id="19" name="Picture 12" descr="1870%20$100%20Gold%20National%20Ba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7106" y="3841259"/>
            <a:ext cx="3894629" cy="175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2177592" y="1707392"/>
            <a:ext cx="3365516" cy="1957327"/>
          </a:xfrm>
          <a:prstGeom prst="rect">
            <a:avLst/>
          </a:prstGeom>
        </p:spPr>
      </p:pic>
      <p:pic>
        <p:nvPicPr>
          <p:cNvPr id="4100" name="Picture 4" descr="Image result for Bank of Amsterdam banknote"/>
          <p:cNvPicPr>
            <a:picLocks noChangeAspect="1" noChangeArrowheads="1"/>
          </p:cNvPicPr>
          <p:nvPr/>
        </p:nvPicPr>
        <p:blipFill rotWithShape="1">
          <a:blip r:embed="rId4">
            <a:extLst>
              <a:ext uri="{28A0092B-C50C-407E-A947-70E740481C1C}">
                <a14:useLocalDpi xmlns:a14="http://schemas.microsoft.com/office/drawing/2010/main" val="0"/>
              </a:ext>
            </a:extLst>
          </a:blip>
          <a:srcRect b="7336"/>
          <a:stretch/>
        </p:blipFill>
        <p:spPr bwMode="auto">
          <a:xfrm>
            <a:off x="343190" y="3841260"/>
            <a:ext cx="4463916" cy="1750555"/>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descr="Et billede, der indeholder tekst&#10;&#10;Automatisk genereret beskrivelse">
            <a:extLst>
              <a:ext uri="{FF2B5EF4-FFF2-40B4-BE49-F238E27FC236}">
                <a16:creationId xmlns:a16="http://schemas.microsoft.com/office/drawing/2014/main" id="{49F53AC5-413C-E440-94DB-135623FBF2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420627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6001" y="989692"/>
            <a:ext cx="8611998" cy="994172"/>
          </a:xfrm>
        </p:spPr>
        <p:txBody>
          <a:bodyPr>
            <a:normAutofit/>
          </a:bodyPr>
          <a:lstStyle/>
          <a:p>
            <a:pPr eaLnBrk="1" hangingPunct="1"/>
            <a:r>
              <a:rPr lang="en-US" altLang="en-US" sz="2800" b="1" dirty="0">
                <a:latin typeface="+mn-lt"/>
              </a:rPr>
              <a:t>Money 3.1: Government IOUs redeemable for precious metal coin</a:t>
            </a:r>
          </a:p>
        </p:txBody>
      </p:sp>
      <p:pic>
        <p:nvPicPr>
          <p:cNvPr id="2" name="Picture 2" descr="https://www.ushmm.org/media/emu/get?irn=607572&amp;mm_irn=36304&amp;file=prim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881" y="1983864"/>
            <a:ext cx="5508348" cy="3669938"/>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descr="Et billede, der indeholder tekst&#10;&#10;Automatisk genereret beskrivelse">
            <a:extLst>
              <a:ext uri="{FF2B5EF4-FFF2-40B4-BE49-F238E27FC236}">
                <a16:creationId xmlns:a16="http://schemas.microsoft.com/office/drawing/2014/main" id="{C9412082-54CA-7240-95FE-CFBF979A5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127398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5" descr="http://www.liberty-news.com/cartoons/IOU.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277" y="2360384"/>
            <a:ext cx="5050631"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43250" y="2884602"/>
            <a:ext cx="2171700" cy="73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34821" name="TextBox 4"/>
          <p:cNvSpPr txBox="1">
            <a:spLocks noChangeArrowheads="1"/>
          </p:cNvSpPr>
          <p:nvPr/>
        </p:nvSpPr>
        <p:spPr bwMode="auto">
          <a:xfrm>
            <a:off x="2799761" y="3112062"/>
            <a:ext cx="251518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700" b="1" dirty="0">
                <a:latin typeface="Tempus Sans ITC" panose="04020404030D07020202" pitchFamily="82" charset="0"/>
              </a:rPr>
              <a:t>IOU NOTHING</a:t>
            </a:r>
            <a:endParaRPr lang="en-US" altLang="en-US" sz="2700" b="1" dirty="0">
              <a:latin typeface="Matura MT Script Capitals" panose="03020802060602070202" pitchFamily="66" charset="0"/>
            </a:endParaRPr>
          </a:p>
        </p:txBody>
      </p:sp>
      <p:sp>
        <p:nvSpPr>
          <p:cNvPr id="6" name="Rectangle 2"/>
          <p:cNvSpPr>
            <a:spLocks noGrp="1" noChangeArrowheads="1"/>
          </p:cNvSpPr>
          <p:nvPr>
            <p:ph type="title"/>
          </p:nvPr>
        </p:nvSpPr>
        <p:spPr>
          <a:xfrm>
            <a:off x="628650" y="1131094"/>
            <a:ext cx="7886700" cy="1046498"/>
          </a:xfrm>
        </p:spPr>
        <p:txBody>
          <a:bodyPr>
            <a:normAutofit/>
          </a:bodyPr>
          <a:lstStyle/>
          <a:p>
            <a:pPr eaLnBrk="1" hangingPunct="1"/>
            <a:r>
              <a:rPr lang="en-US" altLang="en-US" sz="2800" b="1" dirty="0">
                <a:latin typeface="+mn-lt"/>
              </a:rPr>
              <a:t>Currency 4.0: Government fiat currency</a:t>
            </a:r>
          </a:p>
        </p:txBody>
      </p:sp>
      <p:pic>
        <p:nvPicPr>
          <p:cNvPr id="7" name="Billede 6" descr="Et billede, der indeholder tekst&#10;&#10;Automatisk genereret beskrivelse">
            <a:extLst>
              <a:ext uri="{FF2B5EF4-FFF2-40B4-BE49-F238E27FC236}">
                <a16:creationId xmlns:a16="http://schemas.microsoft.com/office/drawing/2014/main" id="{7103BA04-4944-C546-B2DA-8C3ED36D3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687367"/>
            <a:ext cx="3625736" cy="579290"/>
          </a:xfrm>
          <a:prstGeom prst="rect">
            <a:avLst/>
          </a:prstGeom>
        </p:spPr>
      </p:pic>
    </p:spTree>
    <p:extLst>
      <p:ext uri="{BB962C8B-B14F-4D97-AF65-F5344CB8AC3E}">
        <p14:creationId xmlns:p14="http://schemas.microsoft.com/office/powerpoint/2010/main" val="3105443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1105</Words>
  <Application>Microsoft Macintosh PowerPoint</Application>
  <PresentationFormat>Skærmshow (4:3)</PresentationFormat>
  <Paragraphs>138</Paragraphs>
  <Slides>27</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27</vt:i4>
      </vt:variant>
    </vt:vector>
  </HeadingPairs>
  <TitlesOfParts>
    <vt:vector size="35" baseType="lpstr">
      <vt:lpstr>Arial</vt:lpstr>
      <vt:lpstr>Calibri</vt:lpstr>
      <vt:lpstr>Calibri Light</vt:lpstr>
      <vt:lpstr>helvetica</vt:lpstr>
      <vt:lpstr>Matura MT Script Capitals</vt:lpstr>
      <vt:lpstr>Myriad Pro</vt:lpstr>
      <vt:lpstr>Tempus Sans ITC</vt:lpstr>
      <vt:lpstr>Office Theme</vt:lpstr>
      <vt:lpstr>Digital money – private and state</vt:lpstr>
      <vt:lpstr>Agenda</vt:lpstr>
      <vt:lpstr>Functions of money</vt:lpstr>
      <vt:lpstr>PowerPoint-præsentation</vt:lpstr>
      <vt:lpstr>Technological progresss is key</vt:lpstr>
      <vt:lpstr>PowerPoint-præsentation</vt:lpstr>
      <vt:lpstr>Money 3.0: Private IOUs redeemable for precious metal coin</vt:lpstr>
      <vt:lpstr>Money 3.1: Government IOUs redeemable for precious metal coin</vt:lpstr>
      <vt:lpstr>Currency 4.0: Government fiat currency</vt:lpstr>
      <vt:lpstr>Why will anybody accept fiat money?</vt:lpstr>
      <vt:lpstr>”Miracle money”  …fiat money without legal tender laws</vt:lpstr>
      <vt:lpstr>PowerPoint-præsentation</vt:lpstr>
      <vt:lpstr>Iraqis trusted the ”Swiss Dinar” more than Saddam</vt:lpstr>
      <vt:lpstr>There is a long history of ‘private money’ and Free Banking</vt:lpstr>
      <vt:lpstr>Danske Bank controls the Northern Irish printing press</vt:lpstr>
      <vt:lpstr>Money 5.0: private digital “IOU nothing”  </vt:lpstr>
      <vt:lpstr>The Bitcoin project</vt:lpstr>
      <vt:lpstr>Early history of Bitcoin</vt:lpstr>
      <vt:lpstr>Unlike a traditional banknote, a bitcoin is not</vt:lpstr>
      <vt:lpstr>PowerPoint-præsentation</vt:lpstr>
      <vt:lpstr>The reason for Bitcoins instability - its ‘monetary policy rule’</vt:lpstr>
      <vt:lpstr>What Bitcoin is used for today (among otheer things…)</vt:lpstr>
      <vt:lpstr>Hayek’s criteria for the ‘best’ crypto currency</vt:lpstr>
      <vt:lpstr>Maybe the ideal crypto and the ideal central bank is really the same</vt:lpstr>
      <vt:lpstr>Central Bank issued Crypto Currencies (CBCC)</vt:lpstr>
      <vt:lpstr>A vision  – looking 10 years ahead (1)</vt:lpstr>
      <vt:lpstr>A vision  – looking 10 years ahead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Camilla Gjerrild Bluhme</cp:lastModifiedBy>
  <cp:revision>158</cp:revision>
  <dcterms:created xsi:type="dcterms:W3CDTF">2016-05-22T18:58:14Z</dcterms:created>
  <dcterms:modified xsi:type="dcterms:W3CDTF">2021-03-25T12:55:02Z</dcterms:modified>
</cp:coreProperties>
</file>